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315" r:id="rId7"/>
    <p:sldId id="275" r:id="rId8"/>
    <p:sldId id="314" r:id="rId9"/>
    <p:sldId id="277" r:id="rId10"/>
    <p:sldId id="276" r:id="rId11"/>
    <p:sldId id="288" r:id="rId12"/>
    <p:sldId id="296" r:id="rId13"/>
    <p:sldId id="260" r:id="rId14"/>
    <p:sldId id="271" r:id="rId15"/>
    <p:sldId id="299" r:id="rId16"/>
    <p:sldId id="261" r:id="rId17"/>
    <p:sldId id="279" r:id="rId18"/>
    <p:sldId id="270" r:id="rId19"/>
    <p:sldId id="278" r:id="rId20"/>
    <p:sldId id="292" r:id="rId21"/>
    <p:sldId id="293" r:id="rId22"/>
    <p:sldId id="294" r:id="rId23"/>
    <p:sldId id="310" r:id="rId24"/>
    <p:sldId id="280" r:id="rId25"/>
    <p:sldId id="282" r:id="rId26"/>
    <p:sldId id="283" r:id="rId27"/>
    <p:sldId id="285" r:id="rId28"/>
    <p:sldId id="286" r:id="rId29"/>
    <p:sldId id="289" r:id="rId30"/>
    <p:sldId id="287" r:id="rId31"/>
    <p:sldId id="295" r:id="rId32"/>
    <p:sldId id="298" r:id="rId33"/>
    <p:sldId id="311" r:id="rId34"/>
    <p:sldId id="300" r:id="rId35"/>
    <p:sldId id="305" r:id="rId36"/>
    <p:sldId id="301" r:id="rId37"/>
    <p:sldId id="302" r:id="rId38"/>
    <p:sldId id="308" r:id="rId39"/>
    <p:sldId id="306" r:id="rId40"/>
    <p:sldId id="307" r:id="rId41"/>
    <p:sldId id="257" r:id="rId42"/>
    <p:sldId id="258" r:id="rId43"/>
    <p:sldId id="291" r:id="rId44"/>
    <p:sldId id="284" r:id="rId45"/>
    <p:sldId id="263" r:id="rId46"/>
    <p:sldId id="309" r:id="rId47"/>
    <p:sldId id="290" r:id="rId48"/>
    <p:sldId id="313"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97" d="100"/>
          <a:sy n="97" d="100"/>
        </p:scale>
        <p:origin x="781"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wmf>
</file>

<file path=ppt/media/image14.wmf>
</file>

<file path=ppt/media/image15.png>
</file>

<file path=ppt/media/image16.png>
</file>

<file path=ppt/media/image17.png>
</file>

<file path=ppt/media/image18.png>
</file>

<file path=ppt/media/image19.wmf>
</file>

<file path=ppt/media/image2.png>
</file>

<file path=ppt/media/image20.png>
</file>

<file path=ppt/media/image21.wm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gi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wmf>
</file>

<file path=ppt/media/image50.png>
</file>

<file path=ppt/media/image51.wmf>
</file>

<file path=ppt/media/image52.wmf>
</file>

<file path=ppt/media/image53.wmf>
</file>

<file path=ppt/media/image54.wmf>
</file>

<file path=ppt/media/image55.wmf>
</file>

<file path=ppt/media/image56.wmf>
</file>

<file path=ppt/media/image57.png>
</file>

<file path=ppt/media/image58.wmf>
</file>

<file path=ppt/media/image59.wmf>
</file>

<file path=ppt/media/image6.wmf>
</file>

<file path=ppt/media/image60.png>
</file>

<file path=ppt/media/image61.png>
</file>

<file path=ppt/media/image62.png>
</file>

<file path=ppt/media/image63.png>
</file>

<file path=ppt/media/image7.wmf>
</file>

<file path=ppt/media/image8.wm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5/12/2023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RediSearch/RediSearch/blob/master/docs/docs/vecsim-hybrid_queries_examples.ipynb" TargetMode="External"/></Relationships>
</file>

<file path=ppt/slides/_rels/slide12.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5.wmf"/><Relationship Id="rId7" Type="http://schemas.openxmlformats.org/officeDocument/2006/relationships/image" Target="../media/image7.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6.wmf"/><Relationship Id="rId4" Type="http://schemas.openxmlformats.org/officeDocument/2006/relationships/oleObject" Target="../embeddings/oleObject2.bin"/><Relationship Id="rId9" Type="http://schemas.openxmlformats.org/officeDocument/2006/relationships/image" Target="../media/image8.wmf"/></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penai/openai-cookbook/blob/main/examples/How_to_count_tokens_with_tiktoken.ipynb" TargetMode="External"/><Relationship Id="rId2" Type="http://schemas.openxmlformats.org/officeDocument/2006/relationships/hyperlink" Target="https://platform.openai.com/tokenizer" TargetMode="Externa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4.wmf"/><Relationship Id="rId5" Type="http://schemas.openxmlformats.org/officeDocument/2006/relationships/oleObject" Target="../embeddings/oleObject6.bin"/><Relationship Id="rId4" Type="http://schemas.openxmlformats.org/officeDocument/2006/relationships/image" Target="../media/image13.wmf"/></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19.wmf"/></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5" Type="http://schemas.openxmlformats.org/officeDocument/2006/relationships/hyperlink" Target="https://github.com/qdrant/qdrant-web-ui" TargetMode="External"/><Relationship Id="rId4" Type="http://schemas.openxmlformats.org/officeDocument/2006/relationships/hyperlink" Target="https://devblogs.microsoft.com/semantic-kernel/qdrant/"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milvus.io/docs/azure.md"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0.wmf"/><Relationship Id="rId7" Type="http://schemas.openxmlformats.org/officeDocument/2006/relationships/image" Target="../media/image42.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41.wmf"/><Relationship Id="rId4" Type="http://schemas.openxmlformats.org/officeDocument/2006/relationships/oleObject" Target="../embeddings/oleObject10.bin"/></Relationships>
</file>

<file path=ppt/slides/_rels/slide36.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43.wmf"/><Relationship Id="rId7" Type="http://schemas.openxmlformats.org/officeDocument/2006/relationships/image" Target="../media/image45.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4.wmf"/><Relationship Id="rId4" Type="http://schemas.openxmlformats.org/officeDocument/2006/relationships/oleObject" Target="../embeddings/oleObject13.bin"/><Relationship Id="rId9" Type="http://schemas.openxmlformats.org/officeDocument/2006/relationships/image" Target="../media/image46.wmf"/></Relationships>
</file>

<file path=ppt/slides/_rels/slide37.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7.wmf"/><Relationship Id="rId7" Type="http://schemas.openxmlformats.org/officeDocument/2006/relationships/image" Target="../media/image49.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8.wmf"/><Relationship Id="rId4" Type="http://schemas.openxmlformats.org/officeDocument/2006/relationships/oleObject" Target="../embeddings/oleObject17.bin"/></Relationships>
</file>

<file path=ppt/slides/_rels/slide38.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51.wmf"/><Relationship Id="rId7" Type="http://schemas.openxmlformats.org/officeDocument/2006/relationships/image" Target="../media/image53.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52.wmf"/><Relationship Id="rId4" Type="http://schemas.openxmlformats.org/officeDocument/2006/relationships/oleObject" Target="../embeddings/oleObject20.bin"/><Relationship Id="rId9" Type="http://schemas.openxmlformats.org/officeDocument/2006/relationships/image" Target="../media/image54.wmf"/></Relationships>
</file>

<file path=ppt/slides/_rels/slide39.xml.rels><?xml version="1.0" encoding="UTF-8" standalone="yes"?>
<Relationships xmlns="http://schemas.openxmlformats.org/package/2006/relationships"><Relationship Id="rId3" Type="http://schemas.openxmlformats.org/officeDocument/2006/relationships/image" Target="../media/image55.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6.wmf"/></Relationships>
</file>

<file path=ppt/slides/_rels/slide41.xml.rels><?xml version="1.0" encoding="UTF-8" standalone="yes"?>
<Relationships xmlns="http://schemas.openxmlformats.org/package/2006/relationships"><Relationship Id="rId3" Type="http://schemas.openxmlformats.org/officeDocument/2006/relationships/image" Target="../media/image57.png"/><Relationship Id="rId7" Type="http://schemas.openxmlformats.org/officeDocument/2006/relationships/image" Target="../media/image59.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8.wmf"/><Relationship Id="rId4" Type="http://schemas.openxmlformats.org/officeDocument/2006/relationships/oleObject" Target="../embeddings/oleObject25.bin"/></Relationships>
</file>

<file path=ppt/slides/_rels/slide4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zh.wikipedia.org/wiki/%E5%80%92%E6%8E%92%E7%B4%A2%E5%BC%95"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4.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openai/openai-cookbook/blob/main/examples/Embedding_long_inputs.ipynb" TargetMode="External"/><Relationship Id="rId2" Type="http://schemas.openxmlformats.org/officeDocument/2006/relationships/hyperlink" Target="https://github.com/openai/openai-cookbook/blob/main/examples/Embedding_Wikipedia_articles_for_search.ipynb" TargetMode="External"/><Relationship Id="rId1" Type="http://schemas.openxmlformats.org/officeDocument/2006/relationships/slideLayout" Target="../slideLayouts/slideLayout2.xml"/><Relationship Id="rId4" Type="http://schemas.openxmlformats.org/officeDocument/2006/relationships/hyperlink" Target="https://github.com/openai/openai-cookbook/blob/main/examples/Question_answering_using_embeddings.ipynb"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r>
              <a:rPr lang="en-US" altLang="zh-CN" sz="3100" b="1" dirty="0">
                <a:solidFill>
                  <a:srgbClr val="FF0000"/>
                </a:solidFill>
                <a:latin typeface="微软雅黑" panose="020B0503020204020204" pitchFamily="34" charset="-122"/>
                <a:ea typeface="微软雅黑" panose="020B0503020204020204" pitchFamily="34" charset="-122"/>
              </a:rPr>
              <a:t> vs 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endParaRPr lang="en-US" altLang="zh-CN" dirty="0">
              <a:latin typeface="微软雅黑" panose="020B0503020204020204" pitchFamily="34" charset="-122"/>
              <a:ea typeface="微软雅黑" panose="020B0503020204020204" pitchFamily="34" charset="-122"/>
            </a:endParaRPr>
          </a:p>
          <a:p>
            <a:pPr algn="r"/>
            <a:r>
              <a:rPr lang="zh-CN" altLang="en-US" b="1" dirty="0">
                <a:solidFill>
                  <a:srgbClr val="0070C0"/>
                </a:solidFill>
                <a:latin typeface="微软雅黑" panose="020B0503020204020204" pitchFamily="34" charset="-122"/>
                <a:ea typeface="微软雅黑" panose="020B0503020204020204" pitchFamily="34" charset="-122"/>
              </a:rPr>
              <a:t>于斯人也</a:t>
            </a:r>
            <a:endParaRPr lang="en-US" altLang="zh-CN" b="1" dirty="0">
              <a:solidFill>
                <a:srgbClr val="0070C0"/>
              </a:solidFill>
              <a:latin typeface="微软雅黑" panose="020B0503020204020204" pitchFamily="34" charset="-122"/>
              <a:ea typeface="微软雅黑" panose="020B0503020204020204" pitchFamily="34" charset="-122"/>
            </a:endParaRPr>
          </a:p>
          <a:p>
            <a:pPr algn="r"/>
            <a:r>
              <a:rPr lang="en-US" altLang="zh-CN" b="1" dirty="0" err="1">
                <a:solidFill>
                  <a:srgbClr val="0070C0"/>
                </a:solidFill>
                <a:latin typeface="微软雅黑" panose="020B0503020204020204" pitchFamily="34" charset="-122"/>
                <a:ea typeface="微软雅黑" panose="020B0503020204020204" pitchFamily="34" charset="-122"/>
              </a:rPr>
              <a:t>AwesomeYuer@Microshaoft</a:t>
            </a:r>
            <a:endParaRPr 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默认仅支持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357051" y="470263"/>
            <a:ext cx="11521440"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 </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 </a:t>
            </a:r>
            <a:r>
              <a:rPr lang="zh-CN" altLang="en-US" sz="4400" dirty="0">
                <a:highlight>
                  <a:srgbClr val="FFFF00"/>
                </a:highlight>
                <a:latin typeface="微软雅黑" panose="020B0503020204020204" pitchFamily="34" charset="-122"/>
                <a:ea typeface="微软雅黑" panose="020B0503020204020204" pitchFamily="34" charset="-122"/>
              </a:rPr>
              <a:t>用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 </a:t>
            </a:r>
            <a:r>
              <a:rPr lang="en-US" altLang="zh-CN" sz="4800" dirty="0" err="1">
                <a:highlight>
                  <a:srgbClr val="FFFF00"/>
                </a:highlight>
                <a:latin typeface="微软雅黑" panose="020B0503020204020204" pitchFamily="34" charset="-122"/>
                <a:ea typeface="微软雅黑" panose="020B0503020204020204" pitchFamily="34" charset="-122"/>
              </a:rPr>
              <a:t>RediSeach</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向量索引，</a:t>
            </a:r>
            <a:r>
              <a:rPr lang="zh-CN" altLang="en-US" sz="4800" dirty="0">
                <a:latin typeface="微软雅黑" panose="020B0503020204020204" pitchFamily="34" charset="-122"/>
                <a:ea typeface="微软雅黑" panose="020B0503020204020204" pitchFamily="34" charset="-122"/>
              </a:rPr>
              <a:t>逐个执行 </a:t>
            </a:r>
            <a:r>
              <a:rPr lang="en-US" altLang="zh-CN" sz="4800" dirty="0">
                <a:latin typeface="微软雅黑" panose="020B0503020204020204" pitchFamily="34" charset="-122"/>
                <a:ea typeface="微软雅黑" panose="020B0503020204020204" pitchFamily="34" charset="-122"/>
              </a:rPr>
              <a:t>cell</a:t>
            </a:r>
          </a:p>
          <a:p>
            <a:pPr lvl="2"/>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vecsim-hybrid_queries_examples.ipynb</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master · </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/Desktop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592183"/>
          </a:xfrm>
        </p:spPr>
        <p:txBody>
          <a:bodyPr>
            <a:normAutofit/>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87680"/>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随机向量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 </a:t>
            </a:r>
            <a:r>
              <a:rPr lang="zh-CN" altLang="en-US" sz="900" b="1" dirty="0">
                <a:latin typeface="微软雅黑" panose="020B0503020204020204" pitchFamily="34" charset="-122"/>
                <a:ea typeface="微软雅黑" panose="020B0503020204020204" pitchFamily="34" charset="-122"/>
              </a:rPr>
              <a:t>相关优化索引，按与随机查询向量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a:t>
            </a:r>
            <a:r>
              <a:rPr lang="zh-CN" altLang="en-US" sz="900" b="1" dirty="0">
                <a:highlight>
                  <a:srgbClr val="FFFF00"/>
                </a:highlight>
                <a:latin typeface="微软雅黑" panose="020B0503020204020204" pitchFamily="34" charset="-122"/>
                <a:ea typeface="微软雅黑" panose="020B0503020204020204" pitchFamily="34" charset="-122"/>
              </a:rPr>
              <a:t>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a:t>
            </a:r>
            <a:r>
              <a:rPr lang="zh-CN" altLang="en-US" sz="900" b="1" dirty="0">
                <a:latin typeface="微软雅黑" panose="020B0503020204020204" pitchFamily="34" charset="-122"/>
                <a:ea typeface="微软雅黑" panose="020B0503020204020204" pitchFamily="34" charset="-122"/>
              </a:rPr>
              <a:t> 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a:latin typeface="微软雅黑" panose="020B0503020204020204" pitchFamily="34" charset="-122"/>
                <a:ea typeface="微软雅黑" panose="020B0503020204020204" pitchFamily="34" charset="-122"/>
              </a:rPr>
              <a:t>Milvus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距离 倒序</a:t>
            </a:r>
            <a:r>
              <a:rPr lang="zh-CN" altLang="en-US" sz="900" b="1" dirty="0">
                <a:highlight>
                  <a:srgbClr val="FFFF00"/>
                </a:highlight>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highlight>
                  <a:srgbClr val="FFFF00"/>
                </a:highlight>
                <a:latin typeface="微软雅黑" panose="020B0503020204020204" pitchFamily="34" charset="-122"/>
                <a:ea typeface="微软雅黑" panose="020B0503020204020204" pitchFamily="34" charset="-122"/>
              </a:rPr>
              <a:t>压测</a:t>
            </a:r>
            <a:r>
              <a:rPr lang="en-US" altLang="zh-CN" sz="1200" b="1" dirty="0">
                <a:highlight>
                  <a:srgbClr val="FFFF00"/>
                </a:highlight>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单元性能测试</a:t>
            </a:r>
            <a:r>
              <a:rPr lang="en-US" altLang="zh-CN" sz="120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BenchmarkDotNet</a:t>
            </a:r>
            <a:endParaRPr lang="en-US" altLang="zh-CN" sz="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a:xfrm>
            <a:off x="677334" y="96716"/>
            <a:ext cx="8596668" cy="659422"/>
          </a:xfrm>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a:xfrm>
            <a:off x="712109" y="763339"/>
            <a:ext cx="8282029" cy="3072249"/>
          </a:xfrm>
        </p:spPr>
        <p:txBody>
          <a:bodyPr>
            <a:normAutofit/>
          </a:bodyPr>
          <a:lstStyle/>
          <a:p>
            <a:r>
              <a:rPr lang="zh-CN" altLang="en-US" sz="1600" b="1" dirty="0">
                <a:latin typeface="微软雅黑" panose="020B0503020204020204" pitchFamily="34" charset="-122"/>
                <a:ea typeface="微软雅黑" panose="020B0503020204020204" pitchFamily="34" charset="-122"/>
              </a:rPr>
              <a:t>假设每篇文档 </a:t>
            </a:r>
            <a:r>
              <a:rPr lang="en-US" altLang="zh-CN" sz="1600" b="1" dirty="0">
                <a:latin typeface="微软雅黑" panose="020B0503020204020204" pitchFamily="34" charset="-122"/>
                <a:ea typeface="微软雅黑" panose="020B0503020204020204" pitchFamily="34" charset="-122"/>
              </a:rPr>
              <a:t>5000 </a:t>
            </a:r>
            <a:r>
              <a:rPr lang="zh-CN" altLang="en-US" sz="1600" b="1" dirty="0">
                <a:latin typeface="微软雅黑" panose="020B0503020204020204" pitchFamily="34" charset="-122"/>
                <a:ea typeface="微软雅黑" panose="020B0503020204020204" pitchFamily="34" charset="-122"/>
              </a:rPr>
              <a:t>汉字，</a:t>
            </a:r>
            <a:r>
              <a:rPr lang="en-US" altLang="zh-CN" sz="1600" b="1" dirty="0">
                <a:latin typeface="微软雅黑" panose="020B0503020204020204" pitchFamily="34" charset="-122"/>
                <a:ea typeface="微软雅黑" panose="020B0503020204020204" pitchFamily="34" charset="-122"/>
              </a:rPr>
              <a:t>200</a:t>
            </a:r>
            <a:r>
              <a:rPr lang="zh-CN" altLang="en-US" sz="1600" b="1" dirty="0">
                <a:latin typeface="微软雅黑" panose="020B0503020204020204" pitchFamily="34" charset="-122"/>
                <a:ea typeface="微软雅黑" panose="020B0503020204020204" pitchFamily="34" charset="-122"/>
              </a:rPr>
              <a:t>汉字</a:t>
            </a:r>
            <a:r>
              <a:rPr lang="en-US" altLang="zh-CN" sz="1600" b="1" dirty="0">
                <a:latin typeface="微软雅黑" panose="020B0503020204020204" pitchFamily="34" charset="-122"/>
                <a:ea typeface="微软雅黑" panose="020B0503020204020204" pitchFamily="34" charset="-122"/>
              </a:rPr>
              <a:t>/</a:t>
            </a:r>
            <a:r>
              <a:rPr lang="zh-CN" altLang="en-US" sz="1600" b="1" dirty="0">
                <a:latin typeface="微软雅黑" panose="020B0503020204020204" pitchFamily="34" charset="-122"/>
                <a:ea typeface="微软雅黑" panose="020B0503020204020204" pitchFamily="34" charset="-122"/>
              </a:rPr>
              <a:t>块</a:t>
            </a:r>
            <a:endParaRPr lang="en-US" altLang="zh-CN" sz="1600" b="1" dirty="0">
              <a:latin typeface="微软雅黑" panose="020B0503020204020204" pitchFamily="34" charset="-122"/>
              <a:ea typeface="微软雅黑" panose="020B0503020204020204" pitchFamily="34" charset="-122"/>
            </a:endParaRPr>
          </a:p>
          <a:p>
            <a:pPr marL="0" indent="0">
              <a:buNone/>
            </a:pPr>
            <a:r>
              <a:rPr lang="en-US" altLang="zh-CN" sz="1600" b="1" dirty="0">
                <a:latin typeface="微软雅黑" panose="020B0503020204020204" pitchFamily="34" charset="-122"/>
                <a:ea typeface="微软雅黑" panose="020B0503020204020204" pitchFamily="34" charset="-122"/>
              </a:rPr>
              <a:t>	</a:t>
            </a:r>
            <a:r>
              <a:rPr lang="en-US" sz="1400" b="0" i="0" dirty="0">
                <a:solidFill>
                  <a:srgbClr val="111111"/>
                </a:solidFill>
                <a:effectLst/>
                <a:latin typeface="Microsoft YaHei" panose="020B0503020204020204" pitchFamily="34" charset="-122"/>
                <a:ea typeface="Microsoft YaHei" panose="020B0503020204020204" pitchFamily="34" charset="-122"/>
              </a:rPr>
              <a:t>∵</a:t>
            </a:r>
            <a:r>
              <a:rPr lang="en-US" sz="1400" b="1" i="0" dirty="0">
                <a:solidFill>
                  <a:srgbClr val="111111"/>
                </a:solidFill>
                <a:effectLst/>
                <a:latin typeface="微软雅黑" panose="020B0503020204020204" pitchFamily="34" charset="-122"/>
                <a:ea typeface="微软雅黑" panose="020B0503020204020204" pitchFamily="34" charset="-122"/>
              </a:rPr>
              <a:t> </a:t>
            </a:r>
            <a:r>
              <a:rPr lang="en-US" altLang="zh-CN" sz="1400" b="1" dirty="0">
                <a:latin typeface="微软雅黑" panose="020B0503020204020204" pitchFamily="34" charset="-122"/>
                <a:ea typeface="微软雅黑" panose="020B0503020204020204" pitchFamily="34" charset="-122"/>
              </a:rPr>
              <a:t>2 Tokens/</a:t>
            </a:r>
            <a:r>
              <a:rPr lang="zh-CN" altLang="en-US" sz="1400" b="1" dirty="0">
                <a:latin typeface="微软雅黑" panose="020B0503020204020204" pitchFamily="34" charset="-122"/>
                <a:ea typeface="微软雅黑" panose="020B0503020204020204" pitchFamily="34" charset="-122"/>
              </a:rPr>
              <a:t>汉字</a:t>
            </a:r>
            <a:endParaRPr lang="en-US" altLang="zh-CN" sz="14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400 Tokens /</a:t>
            </a:r>
            <a:r>
              <a:rPr lang="zh-CN" altLang="en-US" sz="1200" b="1" dirty="0">
                <a:latin typeface="微软雅黑" panose="020B0503020204020204" pitchFamily="34" charset="-122"/>
                <a:ea typeface="微软雅黑" panose="020B0503020204020204" pitchFamily="34" charset="-122"/>
              </a:rPr>
              <a:t>块</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25</a:t>
            </a:r>
            <a:r>
              <a:rPr lang="zh-CN" altLang="en-US" sz="1200" b="1" dirty="0">
                <a:latin typeface="微软雅黑" panose="020B0503020204020204" pitchFamily="34" charset="-122"/>
                <a:ea typeface="微软雅黑" panose="020B0503020204020204" pitchFamily="34" charset="-122"/>
              </a:rPr>
              <a:t>块</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a:t>
            </a:r>
            <a:r>
              <a:rPr lang="en-US" altLang="zh-CN" sz="1200" b="1" dirty="0">
                <a:latin typeface="微软雅黑" panose="020B0503020204020204" pitchFamily="34" charset="-122"/>
                <a:ea typeface="微软雅黑" panose="020B0503020204020204" pitchFamily="34" charset="-122"/>
              </a:rPr>
              <a:t>25</a:t>
            </a:r>
            <a:r>
              <a:rPr lang="zh-CN" altLang="en-US" sz="1200" b="1" dirty="0">
                <a:latin typeface="微软雅黑" panose="020B0503020204020204" pitchFamily="34" charset="-122"/>
                <a:ea typeface="微软雅黑" panose="020B0503020204020204" pitchFamily="34" charset="-122"/>
              </a:rPr>
              <a:t>向量</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sz="1200" b="1" dirty="0">
                <a:highlight>
                  <a:srgbClr val="FFFF00"/>
                </a:highlight>
                <a:latin typeface="微软雅黑" panose="020B0503020204020204" pitchFamily="34" charset="-122"/>
                <a:ea typeface="微软雅黑" panose="020B0503020204020204" pitchFamily="34" charset="-122"/>
              </a:rPr>
              <a:t>100 </a:t>
            </a:r>
            <a:r>
              <a:rPr lang="zh-CN" altLang="en-US" sz="1200" b="1" dirty="0">
                <a:highlight>
                  <a:srgbClr val="FFFF00"/>
                </a:highlight>
                <a:latin typeface="微软雅黑" panose="020B0503020204020204" pitchFamily="34" charset="-122"/>
                <a:ea typeface="微软雅黑" panose="020B0503020204020204" pitchFamily="34" charset="-122"/>
              </a:rPr>
              <a:t>万随机向量相当于 </a:t>
            </a:r>
            <a:r>
              <a:rPr lang="en-US" altLang="zh-CN" sz="1200" b="1" dirty="0">
                <a:highlight>
                  <a:srgbClr val="FFFF00"/>
                </a:highlight>
                <a:latin typeface="微软雅黑" panose="020B0503020204020204" pitchFamily="34" charset="-122"/>
                <a:ea typeface="微软雅黑" panose="020B0503020204020204" pitchFamily="34" charset="-122"/>
              </a:rPr>
              <a:t>4W </a:t>
            </a:r>
            <a:r>
              <a:rPr lang="zh-CN" altLang="en-US" sz="1200" b="1" dirty="0">
                <a:highlight>
                  <a:srgbClr val="FFFF00"/>
                </a:highlight>
                <a:latin typeface="微软雅黑" panose="020B0503020204020204" pitchFamily="34" charset="-122"/>
                <a:ea typeface="微软雅黑" panose="020B0503020204020204" pitchFamily="34" charset="-122"/>
              </a:rPr>
              <a:t>文档</a:t>
            </a:r>
            <a:endParaRPr lang="en-US" altLang="zh-CN" sz="1200" b="1" dirty="0">
              <a:highlight>
                <a:srgbClr val="FFFF00"/>
              </a:highlight>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https://platform.openai.com/tokenizer</a:t>
            </a:r>
            <a:endParaRPr lang="en-US" b="1" dirty="0">
              <a:solidFill>
                <a:srgbClr val="0070C0"/>
              </a:solidFill>
              <a:latin typeface="微软雅黑" panose="020B0503020204020204" pitchFamily="34" charset="-122"/>
              <a:ea typeface="微软雅黑" panose="020B0503020204020204" pitchFamily="34" charset="-122"/>
            </a:endParaRPr>
          </a:p>
          <a:p>
            <a:pPr marL="742950" lvl="2" indent="-342900"/>
            <a:r>
              <a:rPr lang="en-US" altLang="zh-CN" sz="1600" b="1" dirty="0">
                <a:latin typeface="微软雅黑" panose="020B0503020204020204" pitchFamily="34" charset="-122"/>
                <a:ea typeface="微软雅黑" panose="020B0503020204020204" pitchFamily="34" charset="-122"/>
              </a:rPr>
              <a:t>2 Tokens/</a:t>
            </a:r>
            <a:r>
              <a:rPr lang="zh-CN" altLang="en-US" sz="1600" b="1" dirty="0">
                <a:latin typeface="微软雅黑" panose="020B0503020204020204" pitchFamily="34" charset="-122"/>
                <a:ea typeface="微软雅黑" panose="020B0503020204020204" pitchFamily="34" charset="-122"/>
              </a:rPr>
              <a:t>汉字</a:t>
            </a:r>
            <a:endParaRPr lang="en-US" altLang="zh-CN" sz="1600" b="1" dirty="0">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https://github.com/openai/openai-cookbook/blob/main/examples/How_to_count_tokens_with_tiktoken.ipynb</a:t>
            </a:r>
            <a:endParaRPr lang="en-US" b="1" dirty="0">
              <a:solidFill>
                <a:srgbClr val="0070C0"/>
              </a:solidFill>
              <a:latin typeface="微软雅黑" panose="020B0503020204020204" pitchFamily="34" charset="-122"/>
              <a:ea typeface="微软雅黑" panose="020B0503020204020204" pitchFamily="34" charset="-122"/>
            </a:endParaRPr>
          </a:p>
          <a:p>
            <a:pPr marL="342900" lvl="1" indent="-342900"/>
            <a:endParaRPr lang="en-US" sz="1800" b="1" dirty="0">
              <a:solidFill>
                <a:srgbClr val="0070C0"/>
              </a:solidFill>
              <a:latin typeface="微软雅黑" panose="020B0503020204020204" pitchFamily="34" charset="-122"/>
              <a:ea typeface="微软雅黑" panose="020B0503020204020204" pitchFamily="34" charset="-122"/>
            </a:endParaRPr>
          </a:p>
          <a:p>
            <a:pPr marL="742950" lvl="2" indent="-342900"/>
            <a:endParaRPr lang="en-US" sz="1600" b="1" dirty="0">
              <a:solidFill>
                <a:srgbClr val="0070C0"/>
              </a:solidFill>
              <a:latin typeface="微软雅黑" panose="020B0503020204020204" pitchFamily="34" charset="-122"/>
              <a:ea typeface="微软雅黑" panose="020B0503020204020204" pitchFamily="34" charset="-122"/>
            </a:endParaRPr>
          </a:p>
          <a:p>
            <a:pPr marL="0" lvl="1" indent="0">
              <a:buNone/>
            </a:pPr>
            <a:endParaRPr lang="en-US" sz="1800" b="1" dirty="0">
              <a:latin typeface="微软雅黑" panose="020B0503020204020204" pitchFamily="34" charset="-122"/>
              <a:ea typeface="微软雅黑" panose="020B0503020204020204" pitchFamily="34" charset="-122"/>
            </a:endParaRPr>
          </a:p>
        </p:txBody>
      </p:sp>
      <p:pic>
        <p:nvPicPr>
          <p:cNvPr id="9" name="Picture 8">
            <a:extLst>
              <a:ext uri="{FF2B5EF4-FFF2-40B4-BE49-F238E27FC236}">
                <a16:creationId xmlns:a16="http://schemas.microsoft.com/office/drawing/2014/main" id="{6C6D6154-9395-C509-F614-E189E119A6B2}"/>
              </a:ext>
            </a:extLst>
          </p:cNvPr>
          <p:cNvPicPr>
            <a:picLocks noChangeAspect="1"/>
          </p:cNvPicPr>
          <p:nvPr/>
        </p:nvPicPr>
        <p:blipFill>
          <a:blip r:embed="rId4"/>
          <a:stretch>
            <a:fillRect/>
          </a:stretch>
        </p:blipFill>
        <p:spPr>
          <a:xfrm>
            <a:off x="1932006" y="4785353"/>
            <a:ext cx="5842236" cy="2072647"/>
          </a:xfrm>
          <a:prstGeom prst="rect">
            <a:avLst/>
          </a:prstGeom>
        </p:spPr>
      </p:pic>
      <p:pic>
        <p:nvPicPr>
          <p:cNvPr id="19" name="Picture 18">
            <a:extLst>
              <a:ext uri="{FF2B5EF4-FFF2-40B4-BE49-F238E27FC236}">
                <a16:creationId xmlns:a16="http://schemas.microsoft.com/office/drawing/2014/main" id="{37DB4972-7920-A77A-537A-C6BBA26B660D}"/>
              </a:ext>
            </a:extLst>
          </p:cNvPr>
          <p:cNvPicPr>
            <a:picLocks noChangeAspect="1"/>
          </p:cNvPicPr>
          <p:nvPr/>
        </p:nvPicPr>
        <p:blipFill>
          <a:blip r:embed="rId5"/>
          <a:stretch>
            <a:fillRect/>
          </a:stretch>
        </p:blipFill>
        <p:spPr>
          <a:xfrm>
            <a:off x="1705217" y="3779702"/>
            <a:ext cx="6295814" cy="1012343"/>
          </a:xfrm>
          <a:prstGeom prst="rect">
            <a:avLst/>
          </a:prstGeom>
        </p:spPr>
      </p:pic>
    </p:spTree>
    <p:extLst>
      <p:ext uri="{BB962C8B-B14F-4D97-AF65-F5344CB8AC3E}">
        <p14:creationId xmlns:p14="http://schemas.microsoft.com/office/powerpoint/2010/main" val="853466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911223"/>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无并发交叉对比测试过程性能监控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p:txBody>
          <a:bodyPr/>
          <a:lstStyle/>
          <a:p>
            <a:r>
              <a:rPr lang="zh-CN" altLang="en-US" dirty="0"/>
              <a:t>特别鸣谢</a:t>
            </a:r>
            <a:endParaRPr lang="en-US"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8596668" cy="4543488"/>
          </a:xfrm>
        </p:spPr>
        <p:txBody>
          <a:bodyPr>
            <a:norm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哈维尔 胡</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给予小范围分享机会</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善意的灵魂拷问</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向量索引相关</a:t>
            </a:r>
            <a:r>
              <a:rPr lang="zh-CN" altLang="en-US" dirty="0">
                <a:highlight>
                  <a:srgbClr val="FFFF00"/>
                </a:highlight>
                <a:latin typeface="微软雅黑" panose="020B0503020204020204" pitchFamily="34" charset="-122"/>
                <a:ea typeface="微软雅黑" panose="020B0503020204020204" pitchFamily="34" charset="-122"/>
              </a:rPr>
              <a:t>科学</a:t>
            </a:r>
            <a:r>
              <a:rPr lang="zh-CN" altLang="en-US" dirty="0">
                <a:latin typeface="微软雅黑" panose="020B0503020204020204" pitchFamily="34" charset="-122"/>
                <a:ea typeface="微软雅黑" panose="020B0503020204020204" pitchFamily="34" charset="-122"/>
              </a:rPr>
              <a:t>问题，使我这个</a:t>
            </a:r>
            <a:r>
              <a:rPr lang="zh-CN" altLang="en-US" dirty="0">
                <a:highlight>
                  <a:srgbClr val="FFFF00"/>
                </a:highlight>
                <a:latin typeface="微软雅黑" panose="020B0503020204020204" pitchFamily="34" charset="-122"/>
                <a:ea typeface="微软雅黑" panose="020B0503020204020204" pitchFamily="34" charset="-122"/>
              </a:rPr>
              <a:t>科技</a:t>
            </a:r>
            <a:r>
              <a:rPr lang="zh-CN" altLang="en-US" dirty="0">
                <a:latin typeface="微软雅黑" panose="020B0503020204020204" pitchFamily="34" charset="-122"/>
                <a:ea typeface="微软雅黑" panose="020B0503020204020204" pitchFamily="34" charset="-122"/>
              </a:rPr>
              <a:t>从业者力不从心</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 </a:t>
            </a: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万</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赞助高性能 </a:t>
            </a:r>
            <a:r>
              <a:rPr lang="en-US" altLang="zh-CN" dirty="0">
                <a:latin typeface="微软雅黑" panose="020B0503020204020204" pitchFamily="34" charset="-122"/>
                <a:ea typeface="微软雅黑" panose="020B0503020204020204" pitchFamily="34" charset="-122"/>
              </a:rPr>
              <a:t>Azure </a:t>
            </a:r>
            <a:r>
              <a:rPr lang="zh-CN" altLang="en-US" dirty="0">
                <a:latin typeface="微软雅黑" panose="020B0503020204020204" pitchFamily="34" charset="-122"/>
                <a:ea typeface="微软雅黑" panose="020B0503020204020204" pitchFamily="34" charset="-122"/>
              </a:rPr>
              <a:t>虚机 </a:t>
            </a:r>
            <a:r>
              <a:rPr lang="en-US" altLang="zh-CN" dirty="0">
                <a:latin typeface="微软雅黑" panose="020B0503020204020204" pitchFamily="34" charset="-122"/>
                <a:ea typeface="微软雅黑" panose="020B0503020204020204" pitchFamily="34" charset="-122"/>
              </a:rPr>
              <a:t>24 </a:t>
            </a:r>
            <a:r>
              <a:rPr lang="zh-CN" altLang="en-US" dirty="0">
                <a:latin typeface="微软雅黑" panose="020B0503020204020204" pitchFamily="34" charset="-122"/>
                <a:ea typeface="微软雅黑" panose="020B0503020204020204" pitchFamily="34" charset="-122"/>
              </a:rPr>
              <a:t>小时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提供评测范围线索</a:t>
            </a:r>
            <a:endParaRPr lang="en-US" altLang="zh-CN" dirty="0">
              <a:latin typeface="微软雅黑" panose="020B0503020204020204" pitchFamily="34" charset="-122"/>
              <a:ea typeface="微软雅黑" panose="020B0503020204020204" pitchFamily="34" charset="-122"/>
            </a:endParaRPr>
          </a:p>
          <a:p>
            <a:pPr lvl="1"/>
            <a:r>
              <a:rPr lang="zh-CN" altLang="en-US" sz="2400" b="1" dirty="0">
                <a:solidFill>
                  <a:srgbClr val="FF0000"/>
                </a:solidFill>
                <a:latin typeface="微软雅黑" panose="020B0503020204020204" pitchFamily="34" charset="-122"/>
                <a:ea typeface="微软雅黑" panose="020B0503020204020204" pitchFamily="34" charset="-122"/>
              </a:rPr>
              <a:t>推荐至 </a:t>
            </a:r>
            <a:r>
              <a:rPr lang="en-US" altLang="zh-CN" sz="2400" b="1" dirty="0">
                <a:solidFill>
                  <a:srgbClr val="FF0000"/>
                </a:solidFill>
                <a:latin typeface="微软雅黑" panose="020B0503020204020204" pitchFamily="34" charset="-122"/>
                <a:ea typeface="微软雅黑" panose="020B0503020204020204" pitchFamily="34" charset="-122"/>
              </a:rPr>
              <a:t>OpenAI </a:t>
            </a:r>
            <a:r>
              <a:rPr lang="zh-CN" altLang="en-US" sz="2400" b="1" dirty="0">
                <a:solidFill>
                  <a:srgbClr val="FF0000"/>
                </a:solidFill>
                <a:latin typeface="微软雅黑" panose="020B0503020204020204" pitchFamily="34" charset="-122"/>
                <a:ea typeface="微软雅黑" panose="020B0503020204020204" pitchFamily="34" charset="-122"/>
              </a:rPr>
              <a:t>系列分享</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内容有些枯燥，</a:t>
            </a:r>
            <a:r>
              <a:rPr lang="en-US" altLang="zh-CN" sz="2200" b="1" dirty="0">
                <a:solidFill>
                  <a:srgbClr val="FF0000"/>
                </a:solidFill>
                <a:latin typeface="微软雅黑" panose="020B0503020204020204" pitchFamily="34" charset="-122"/>
                <a:ea typeface="微软雅黑" panose="020B0503020204020204" pitchFamily="34" charset="-122"/>
              </a:rPr>
              <a:t>Level 100</a:t>
            </a:r>
          </a:p>
          <a:p>
            <a:pPr lvl="2"/>
            <a:r>
              <a:rPr lang="zh-CN" altLang="en-US" sz="2200" b="1" dirty="0">
                <a:solidFill>
                  <a:srgbClr val="FF0000"/>
                </a:solidFill>
                <a:latin typeface="微软雅黑" panose="020B0503020204020204" pitchFamily="34" charset="-122"/>
                <a:ea typeface="微软雅黑" panose="020B0503020204020204" pitchFamily="34" charset="-122"/>
              </a:rPr>
              <a:t>抛砖引玉、班门弄斧</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请大家斧正</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90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	,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180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绝对距离，无边界，范围大</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难以量化（</a:t>
            </a:r>
            <a:r>
              <a:rPr lang="en-US" altLang="zh-CN" dirty="0">
                <a:latin typeface="微软雅黑" panose="020B0503020204020204" pitchFamily="34" charset="-122"/>
                <a:ea typeface="微软雅黑" panose="020B0503020204020204" pitchFamily="34" charset="-122"/>
              </a:rPr>
              <a:t>score</a:t>
            </a:r>
            <a:r>
              <a:rPr lang="zh-CN" altLang="en-US" dirty="0">
                <a:latin typeface="微软雅黑" panose="020B0503020204020204" pitchFamily="34" charset="-122"/>
                <a:ea typeface="微软雅黑" panose="020B0503020204020204" pitchFamily="34" charset="-122"/>
              </a:rPr>
              <a:t>化）</a:t>
            </a:r>
            <a:r>
              <a:rPr lang="zh-CN" altLang="en-US" dirty="0">
                <a:highlight>
                  <a:srgbClr val="FFFF00"/>
                </a:highlight>
                <a:latin typeface="微软雅黑" panose="020B0503020204020204" pitchFamily="34" charset="-122"/>
                <a:ea typeface="微软雅黑" panose="020B0503020204020204" pitchFamily="34" charset="-122"/>
              </a:rPr>
              <a:t>直观衡量比较</a:t>
            </a:r>
            <a:endParaRPr lang="en-US" dirty="0">
              <a:highlight>
                <a:srgbClr val="FFFF00"/>
              </a:highlight>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6557554" y="4021771"/>
            <a:ext cx="5212402" cy="2002373"/>
          </a:xfrm>
          <a:prstGeom prst="rect">
            <a:avLst/>
          </a:prstGeom>
        </p:spPr>
      </p:pic>
    </p:spTree>
    <p:extLst>
      <p:ext uri="{BB962C8B-B14F-4D97-AF65-F5344CB8AC3E}">
        <p14:creationId xmlns:p14="http://schemas.microsoft.com/office/powerpoint/2010/main" val="14276570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54817" y="663821"/>
            <a:ext cx="11418873" cy="6143896"/>
          </a:xfrm>
        </p:spPr>
        <p:txBody>
          <a:bodyPr>
            <a:normAutofit fontScale="25000" lnSpcReduction="20000"/>
          </a:bodyPr>
          <a:lstStyle/>
          <a:p>
            <a:r>
              <a:rPr lang="zh-CN" altLang="en-US" sz="9600" dirty="0">
                <a:latin typeface="微软雅黑" panose="020B0503020204020204" pitchFamily="34" charset="-122"/>
                <a:ea typeface="微软雅黑" panose="020B0503020204020204" pitchFamily="34" charset="-122"/>
              </a:rPr>
              <a:t>虽然</a:t>
            </a:r>
            <a:endParaRPr lang="en-US" altLang="zh-CN" sz="96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扩展支持向量相似度相关的比较多的标量度量函数</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开发生态比较完善：使用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语句查询</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承诺</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召回率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精确率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准确率：</a:t>
            </a:r>
            <a:r>
              <a:rPr lang="en-US" altLang="zh-CN" sz="6400" dirty="0">
                <a:latin typeface="微软雅黑" panose="020B0503020204020204" pitchFamily="34" charset="-122"/>
                <a:ea typeface="微软雅黑" panose="020B0503020204020204" pitchFamily="34" charset="-122"/>
              </a:rPr>
              <a:t>100%</a:t>
            </a:r>
          </a:p>
          <a:p>
            <a:r>
              <a:rPr lang="zh-CN" altLang="en-US" sz="9600" b="1" dirty="0">
                <a:solidFill>
                  <a:srgbClr val="FF0000"/>
                </a:solidFill>
                <a:latin typeface="微软雅黑" panose="020B0503020204020204" pitchFamily="34" charset="-122"/>
                <a:ea typeface="微软雅黑" panose="020B0503020204020204" pitchFamily="34" charset="-122"/>
              </a:rPr>
              <a:t>但是</a:t>
            </a:r>
            <a:endParaRPr lang="en-US" altLang="zh-CN" sz="9600" b="1" dirty="0">
              <a:solidFill>
                <a:srgbClr val="FF0000"/>
              </a:solidFill>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向量检索不够专业</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应该有暴力算法基因</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均是基于 </a:t>
            </a:r>
            <a:r>
              <a:rPr lang="en-US" altLang="zh-CN" sz="6400" dirty="0" err="1">
                <a:highlight>
                  <a:srgbClr val="FFFF00"/>
                </a:highlight>
                <a:latin typeface="微软雅黑" panose="020B0503020204020204" pitchFamily="34" charset="-122"/>
                <a:ea typeface="微软雅黑" panose="020B0503020204020204" pitchFamily="34" charset="-122"/>
              </a:rPr>
              <a:t>ivfflat</a:t>
            </a:r>
            <a:r>
              <a:rPr lang="en-US" altLang="zh-CN" sz="6400" dirty="0">
                <a:highlight>
                  <a:srgbClr val="FFFF00"/>
                </a:highlight>
                <a:latin typeface="微软雅黑" panose="020B0503020204020204" pitchFamily="34" charset="-122"/>
                <a:ea typeface="微软雅黑" panose="020B0503020204020204" pitchFamily="34" charset="-122"/>
              </a:rPr>
              <a:t> </a:t>
            </a:r>
            <a:r>
              <a:rPr lang="zh-CN" altLang="en-US" sz="6400" dirty="0">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6400" dirty="0">
              <a:highlight>
                <a:srgbClr val="FFFF00"/>
              </a:highlight>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可能与传统关系数据库缓存机制有关</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向量检索评测时内存占用不高，</a:t>
            </a:r>
            <a:r>
              <a:rPr lang="en-US" altLang="zh-CN" sz="6400" dirty="0">
                <a:highlight>
                  <a:srgbClr val="FFFF00"/>
                </a:highlight>
                <a:latin typeface="微软雅黑" panose="020B0503020204020204" pitchFamily="34" charset="-122"/>
                <a:ea typeface="微软雅黑" panose="020B0503020204020204" pitchFamily="34" charset="-122"/>
              </a:rPr>
              <a:t>CPU</a:t>
            </a:r>
            <a:r>
              <a:rPr lang="zh-CN" altLang="en-US" sz="6400" dirty="0">
                <a:highlight>
                  <a:srgbClr val="FFFF00"/>
                </a:highlight>
                <a:latin typeface="微软雅黑" panose="020B0503020204020204" pitchFamily="34" charset="-122"/>
                <a:ea typeface="微软雅黑" panose="020B0503020204020204" pitchFamily="34" charset="-122"/>
              </a:rPr>
              <a:t>高</a:t>
            </a:r>
            <a:endParaRPr lang="en-US" altLang="zh-CN" sz="6400" dirty="0">
              <a:highlight>
                <a:srgbClr val="FFFF00"/>
              </a:highlight>
              <a:latin typeface="微软雅黑" panose="020B0503020204020204" pitchFamily="34" charset="-122"/>
              <a:ea typeface="微软雅黑" panose="020B0503020204020204" pitchFamily="34" charset="-122"/>
            </a:endParaRPr>
          </a:p>
          <a:p>
            <a:pPr lvl="3"/>
            <a:r>
              <a:rPr lang="zh-CN" altLang="en-US" sz="6400" dirty="0">
                <a:latin typeface="微软雅黑" panose="020B0503020204020204" pitchFamily="34" charset="-122"/>
                <a:ea typeface="微软雅黑" panose="020B0503020204020204" pitchFamily="34" charset="-122"/>
              </a:rPr>
              <a:t>类比</a:t>
            </a:r>
            <a:r>
              <a:rPr lang="en-US" altLang="zh-CN" sz="6400" dirty="0">
                <a:latin typeface="微软雅黑" panose="020B0503020204020204" pitchFamily="34" charset="-122"/>
                <a:ea typeface="微软雅黑" panose="020B0503020204020204" pitchFamily="34" charset="-122"/>
              </a:rPr>
              <a:t>: SQL Server </a:t>
            </a:r>
            <a:r>
              <a:rPr lang="zh-CN" altLang="en-US" sz="6400" dirty="0">
                <a:latin typeface="微软雅黑" panose="020B0503020204020204" pitchFamily="34" charset="-122"/>
                <a:ea typeface="微软雅黑" panose="020B0503020204020204" pitchFamily="34" charset="-122"/>
              </a:rPr>
              <a:t>缓存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内存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的是：</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以所执行参数化或动态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语句为键，执行计划，及数据</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可能发生参数嗅探缓存的计划或数据不对</a:t>
            </a:r>
            <a:endParaRPr lang="en-US" altLang="zh-CN" sz="6400" dirty="0">
              <a:latin typeface="微软雅黑" panose="020B0503020204020204" pitchFamily="34" charset="-122"/>
              <a:ea typeface="微软雅黑" panose="020B0503020204020204" pitchFamily="34" charset="-122"/>
            </a:endParaRPr>
          </a:p>
          <a:p>
            <a:pPr marL="1543050" lvl="4"/>
            <a:r>
              <a:rPr lang="zh-CN" altLang="en-US" sz="6400" dirty="0">
                <a:latin typeface="微软雅黑" panose="020B0503020204020204" pitchFamily="34" charset="-122"/>
                <a:ea typeface="微软雅黑" panose="020B0503020204020204" pitchFamily="34" charset="-122"/>
              </a:rPr>
              <a:t>本次 </a:t>
            </a:r>
            <a:r>
              <a:rPr lang="en-US" altLang="zh-CN" sz="6400" dirty="0" err="1">
                <a:latin typeface="微软雅黑" panose="020B0503020204020204" pitchFamily="34" charset="-122"/>
                <a:ea typeface="微软雅黑" panose="020B0503020204020204" pitchFamily="34" charset="-122"/>
              </a:rPr>
              <a:t>PgSQL</a:t>
            </a:r>
            <a:r>
              <a:rPr lang="en-US" altLang="zh-CN" sz="6400" dirty="0">
                <a:latin typeface="微软雅黑" panose="020B0503020204020204" pitchFamily="34" charset="-122"/>
                <a:ea typeface="微软雅黑" panose="020B0503020204020204" pitchFamily="34" charset="-122"/>
              </a:rPr>
              <a:t> </a:t>
            </a:r>
            <a:r>
              <a:rPr lang="zh-CN" altLang="en-US" sz="6400" dirty="0">
                <a:latin typeface="微软雅黑" panose="020B0503020204020204" pitchFamily="34" charset="-122"/>
                <a:ea typeface="微软雅黑" panose="020B0503020204020204" pitchFamily="34" charset="-122"/>
              </a:rPr>
              <a:t>参数化查询都是随机向量</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可能发生类似 </a:t>
            </a:r>
            <a:r>
              <a:rPr lang="en-US" altLang="zh-CN" sz="6400" dirty="0">
                <a:latin typeface="微软雅黑" panose="020B0503020204020204" pitchFamily="34" charset="-122"/>
                <a:ea typeface="微软雅黑" panose="020B0503020204020204" pitchFamily="34" charset="-122"/>
              </a:rPr>
              <a:t>SQL Server </a:t>
            </a:r>
            <a:r>
              <a:rPr lang="zh-CN" altLang="en-US" sz="64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55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21771"/>
            <a:ext cx="8596668" cy="731520"/>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753290"/>
            <a:ext cx="8596668" cy="6082939"/>
          </a:xfrm>
        </p:spPr>
        <p:txBody>
          <a:bodyPr>
            <a:normAutofit fontScale="925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a:solidFill>
                  <a:srgbClr val="FF0000"/>
                </a:solidFill>
                <a:latin typeface="微软雅黑" panose="020B0503020204020204" pitchFamily="34" charset="-122"/>
                <a:ea typeface="微软雅黑" panose="020B0503020204020204" pitchFamily="34" charset="-122"/>
              </a:rPr>
              <a:t>HTTP Rest/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尚未 </a:t>
            </a:r>
            <a:r>
              <a:rPr lang="en-US" altLang="zh-CN" b="1" dirty="0">
                <a:solidFill>
                  <a:srgbClr val="FF0000"/>
                </a:solidFill>
                <a:latin typeface="微软雅黑" panose="020B0503020204020204" pitchFamily="34" charset="-122"/>
                <a:ea typeface="微软雅黑" panose="020B0503020204020204" pitchFamily="34" charset="-122"/>
              </a:rPr>
              <a:t>GA)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时</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pPr lvl="1"/>
            <a:r>
              <a:rPr lang="en-US" altLang="zh-CN" b="1" dirty="0">
                <a:solidFill>
                  <a:srgbClr val="FF0000"/>
                </a:solidFill>
                <a:latin typeface="微软雅黑" panose="020B0503020204020204" pitchFamily="34" charset="-122"/>
                <a:ea typeface="微软雅黑" panose="020B0503020204020204" pitchFamily="34" charset="-122"/>
              </a:rPr>
              <a:t>Azure </a:t>
            </a:r>
            <a:r>
              <a:rPr lang="zh-CN" altLang="en-US" b="1" dirty="0">
                <a:solidFill>
                  <a:srgbClr val="FF0000"/>
                </a:solidFill>
                <a:latin typeface="微软雅黑" panose="020B0503020204020204" pitchFamily="34" charset="-122"/>
                <a:ea typeface="微软雅黑" panose="020B0503020204020204" pitchFamily="34" charset="-122"/>
              </a:rPr>
              <a:t>支持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3"/>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-web-</a:t>
            </a:r>
            <a:r>
              <a:rPr lang="en-US" dirty="0" err="1">
                <a:solidFill>
                  <a:srgbClr val="0070C0"/>
                </a:solidFill>
                <a:hlinkClick r:id="rId5">
                  <a:extLst>
                    <a:ext uri="{A12FA001-AC4F-418D-AE19-62706E023703}">
                      <ahyp:hlinkClr xmlns:ahyp="http://schemas.microsoft.com/office/drawing/2018/hyperlinkcolor" val="tx"/>
                    </a:ext>
                  </a:extLst>
                </a:hlinkClick>
              </a:rPr>
              <a:t>ui</a:t>
            </a:r>
            <a:r>
              <a:rPr lang="en-US" dirty="0">
                <a:solidFill>
                  <a:srgbClr val="0070C0"/>
                </a:solidFill>
                <a:hlinkClick r:id="rId5">
                  <a:extLst>
                    <a:ext uri="{A12FA001-AC4F-418D-AE19-62706E023703}">
                      <ahyp:hlinkClr xmlns:ahyp="http://schemas.microsoft.com/office/drawing/2018/hyperlinkcolor" val="tx"/>
                    </a:ext>
                  </a:extLst>
                </a:hlinkClick>
              </a:rPr>
              <a:t>: Self-hosted web UI for </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 (github.com)</a:t>
            </a:r>
            <a:endParaRPr lang="en-US" dirty="0">
              <a:solidFill>
                <a:srgbClr val="0070C0"/>
              </a:solidFill>
            </a:endParaRPr>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rgbClr val="FF0000"/>
                </a:solidFill>
                <a:latin typeface="微软雅黑" panose="020B0503020204020204" pitchFamily="34" charset="-122"/>
                <a:ea typeface="微软雅黑" panose="020B0503020204020204" pitchFamily="34" charset="-122"/>
              </a:rPr>
              <a:t>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 续（个人发现）</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635725" y="1101012"/>
            <a:ext cx="11059885" cy="5756988"/>
          </a:xfrm>
        </p:spPr>
        <p:txBody>
          <a:bodyPr>
            <a:normAutofit/>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solidFill>
                  <a:srgbClr val="FF0000"/>
                </a:solidFill>
                <a:latin typeface="微软雅黑" panose="020B0503020204020204" pitchFamily="34" charset="-122"/>
                <a:ea typeface="微软雅黑" panose="020B0503020204020204" pitchFamily="34" charset="-122"/>
              </a:rPr>
              <a:t>Microsoft Semantic-Kernel connectors</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向量数据库基础设施选型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肯定是目前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不使用暴力计算，远程直接直接调用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由于是远程调用，不确定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 </a:t>
            </a:r>
            <a:r>
              <a:rPr lang="en-US" altLang="zh-CN" dirty="0">
                <a:latin typeface="微软雅黑" panose="020B0503020204020204" pitchFamily="34" charset="-122"/>
                <a:ea typeface="微软雅黑" panose="020B0503020204020204" pitchFamily="34" charset="-122"/>
              </a:rPr>
              <a:t>SK </a:t>
            </a:r>
            <a:r>
              <a:rPr lang="zh-CN" altLang="en-US" dirty="0">
                <a:latin typeface="微软雅黑" panose="020B0503020204020204" pitchFamily="34" charset="-122"/>
                <a:ea typeface="微软雅黑" panose="020B0503020204020204" pitchFamily="34" charset="-122"/>
              </a:rPr>
              <a:t>目前其他几个向量检索 </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包括</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en-US" altLang="zh-CN" sz="1600" dirty="0">
                <a:solidFill>
                  <a:srgbClr val="000000"/>
                </a:solidFill>
                <a:latin typeface="微软雅黑" panose="020B0503020204020204" pitchFamily="34" charset="-122"/>
                <a:ea typeface="微软雅黑" panose="020B0503020204020204" pitchFamily="34" charset="-122"/>
              </a:rPr>
              <a:t>Azure </a:t>
            </a:r>
            <a:r>
              <a:rPr lang="en-US" altLang="zh-CN" sz="1600" dirty="0" err="1">
                <a:solidFill>
                  <a:srgbClr val="000000"/>
                </a:solidFill>
                <a:latin typeface="微软雅黑" panose="020B0503020204020204" pitchFamily="34" charset="-122"/>
                <a:ea typeface="微软雅黑" panose="020B0503020204020204" pitchFamily="34" charset="-122"/>
              </a:rPr>
              <a:t>cosmosdb</a:t>
            </a:r>
            <a:endParaRPr lang="en-US" altLang="zh-CN" sz="1600" dirty="0">
              <a:solidFill>
                <a:srgbClr val="000000"/>
              </a:solidFill>
              <a:latin typeface="微软雅黑" panose="020B0503020204020204" pitchFamily="34" charset="-122"/>
              <a:ea typeface="微软雅黑" panose="020B0503020204020204" pitchFamily="34" charset="-122"/>
            </a:endParaRPr>
          </a:p>
          <a:p>
            <a:pPr lvl="3"/>
            <a:r>
              <a:rPr lang="en-US" altLang="zh-CN" sz="1600" dirty="0" err="1">
                <a:solidFill>
                  <a:srgbClr val="000000"/>
                </a:solidFill>
                <a:latin typeface="微软雅黑" panose="020B0503020204020204" pitchFamily="34" charset="-122"/>
                <a:ea typeface="微软雅黑" panose="020B0503020204020204" pitchFamily="34" charset="-122"/>
              </a:rPr>
              <a:t>Sqlite</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具体实现</a:t>
            </a:r>
            <a:endParaRPr lang="en-US" altLang="zh-CN" sz="18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客户端远程获取所有数据 </a:t>
            </a:r>
            <a:r>
              <a:rPr lang="en-US" sz="1600" dirty="0" err="1">
                <a:solidFill>
                  <a:srgbClr val="000000"/>
                </a:solidFill>
                <a:latin typeface="微软雅黑" panose="020B0503020204020204" pitchFamily="34" charset="-122"/>
                <a:ea typeface="微软雅黑" panose="020B0503020204020204" pitchFamily="34" charset="-122"/>
              </a:rPr>
              <a:t>GetAllAsync</a:t>
            </a:r>
            <a:r>
              <a:rPr lang="en-US" sz="1600" dirty="0">
                <a:solidFill>
                  <a:srgbClr val="000000"/>
                </a:solidFill>
                <a:latin typeface="微软雅黑" panose="020B0503020204020204" pitchFamily="34" charset="-122"/>
                <a:ea typeface="微软雅黑" panose="020B0503020204020204" pitchFamily="34" charset="-122"/>
              </a:rPr>
              <a:t> </a:t>
            </a:r>
            <a:r>
              <a:rPr lang="zh-CN" altLang="en-US" sz="1600" dirty="0">
                <a:solidFill>
                  <a:srgbClr val="000000"/>
                </a:solidFill>
                <a:latin typeface="微软雅黑" panose="020B0503020204020204" pitchFamily="34" charset="-122"/>
                <a:ea typeface="微软雅黑" panose="020B0503020204020204" pitchFamily="34" charset="-122"/>
              </a:rPr>
              <a:t>先</a:t>
            </a:r>
            <a:endParaRPr lang="en-US"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600" dirty="0" err="1">
                <a:solidFill>
                  <a:srgbClr val="000000"/>
                </a:solidFill>
                <a:latin typeface="微软雅黑" panose="020B0503020204020204" pitchFamily="34" charset="-122"/>
                <a:ea typeface="微软雅黑" panose="020B0503020204020204" pitchFamily="34" charset="-122"/>
              </a:rPr>
              <a:t>consine</a:t>
            </a:r>
            <a:endParaRPr lang="en-US" altLang="zh-CN" sz="1600" dirty="0">
              <a:solidFill>
                <a:srgbClr val="000000"/>
              </a:solidFill>
              <a:latin typeface="微软雅黑" panose="020B0503020204020204" pitchFamily="34" charset="-122"/>
              <a:ea typeface="微软雅黑" panose="020B0503020204020204" pitchFamily="34" charset="-122"/>
            </a:endParaRPr>
          </a:p>
          <a:p>
            <a:pPr lvl="4"/>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7"/>
            <a:ext cx="9398483" cy="6109063"/>
          </a:xfrm>
        </p:spPr>
        <p:txBody>
          <a:bodyPr>
            <a:normAutofit fontScale="850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err="1">
                <a:solidFill>
                  <a:srgbClr val="FF0000"/>
                </a:solidFill>
                <a:latin typeface="微软雅黑" panose="020B0503020204020204" pitchFamily="34" charset="-122"/>
                <a:ea typeface="微软雅黑" panose="020B0503020204020204" pitchFamily="34" charset="-122"/>
              </a:rPr>
              <a:t>Grpc</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Milvus ATTU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管理门户</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桌面版 功能完善</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通过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attu</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间接支持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Http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WebApi</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调用 （个人发现）</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支持多向量批量检索</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检索请求参数，及返回结果都是对齐的列模式，每列是一个数组</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（怀疑该产品是基于 </a:t>
            </a:r>
            <a:r>
              <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rPr>
              <a:t>column store</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的）</a:t>
            </a:r>
            <a:endPar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Linq</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Zip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操作的效果）</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CLI/</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kubectl</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/Helm</a:t>
            </a:r>
          </a:p>
          <a:p>
            <a:pPr lvl="2"/>
            <a:r>
              <a:rPr lang="en-US" dirty="0">
                <a:solidFill>
                  <a:srgbClr val="0070C0"/>
                </a:solidFill>
                <a:hlinkClick r:id="rId2">
                  <a:extLst>
                    <a:ext uri="{A12FA001-AC4F-418D-AE19-62706E023703}">
                      <ahyp:hlinkClr xmlns:ahyp="http://schemas.microsoft.com/office/drawing/2018/hyperlinkcolor" val="tx"/>
                    </a:ext>
                  </a:extLst>
                </a:hlinkClick>
              </a:rPr>
              <a:t>Deploy Milvus on Azure with AKS Milvus documentation</a:t>
            </a:r>
            <a:endParaRPr lang="en-US" altLang="zh-CN" b="1" dirty="0">
              <a:solidFill>
                <a:srgbClr val="0070C0"/>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不支持</a:t>
            </a:r>
            <a:r>
              <a:rPr lang="en-US" altLang="zh-CN" b="1" dirty="0">
                <a:solidFill>
                  <a:schemeClr val="tx1"/>
                </a:solidFill>
                <a:latin typeface="微软雅黑" panose="020B0503020204020204" pitchFamily="34" charset="-122"/>
                <a:ea typeface="微软雅黑" panose="020B0503020204020204" pitchFamily="34" charset="-122"/>
              </a:rPr>
              <a:t>Cosine</a:t>
            </a:r>
            <a:r>
              <a:rPr lang="zh-CN" altLang="en-US" b="1" dirty="0">
                <a:solidFill>
                  <a:schemeClr val="tx1"/>
                </a:solidFill>
                <a:latin typeface="微软雅黑" panose="020B0503020204020204" pitchFamily="34" charset="-122"/>
                <a:ea typeface="微软雅黑" panose="020B0503020204020204" pitchFamily="34" charset="-122"/>
              </a:rPr>
              <a:t>，仅支持 </a:t>
            </a:r>
            <a:r>
              <a:rPr lang="en-US" altLang="zh-CN" b="1" dirty="0">
                <a:solidFill>
                  <a:schemeClr val="tx1"/>
                </a:solidFill>
                <a:latin typeface="微软雅黑" panose="020B0503020204020204" pitchFamily="34" charset="-122"/>
                <a:ea typeface="微软雅黑" panose="020B0503020204020204" pitchFamily="34" charset="-122"/>
              </a:rPr>
              <a:t>L2 </a:t>
            </a:r>
            <a:r>
              <a:rPr lang="zh-CN" altLang="en-US" b="1" dirty="0">
                <a:solidFill>
                  <a:schemeClr val="tx1"/>
                </a:solidFill>
                <a:latin typeface="微软雅黑" panose="020B0503020204020204" pitchFamily="34" charset="-122"/>
                <a:ea typeface="微软雅黑" panose="020B0503020204020204" pitchFamily="34" charset="-122"/>
              </a:rPr>
              <a:t>和 </a:t>
            </a:r>
            <a:r>
              <a:rPr lang="en-US" altLang="zh-CN" b="1" dirty="0">
                <a:solidFill>
                  <a:schemeClr val="tx1"/>
                </a:solidFill>
                <a:latin typeface="微软雅黑" panose="020B0503020204020204" pitchFamily="34" charset="-122"/>
                <a:ea typeface="微软雅黑" panose="020B0503020204020204" pitchFamily="34" charset="-122"/>
              </a:rPr>
              <a:t>Inner Product </a:t>
            </a:r>
            <a:r>
              <a:rPr lang="zh-CN" altLang="en-US" b="1" dirty="0">
                <a:solidFill>
                  <a:schemeClr val="tx1"/>
                </a:solidFill>
                <a:latin typeface="微软雅黑" panose="020B0503020204020204" pitchFamily="34" charset="-122"/>
                <a:ea typeface="微软雅黑" panose="020B0503020204020204" pitchFamily="34" charset="-122"/>
              </a:rPr>
              <a:t>未归一化，不好比较</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不好指定相似程度的条件，只能基于排序</a:t>
            </a:r>
            <a:endParaRPr lang="en-US" altLang="zh-CN" b="1" dirty="0">
              <a:solidFill>
                <a:schemeClr val="tx1"/>
              </a:solidFill>
              <a:latin typeface="微软雅黑" panose="020B0503020204020204" pitchFamily="34" charset="-122"/>
              <a:ea typeface="微软雅黑" panose="020B0503020204020204" pitchFamily="34" charset="-122"/>
            </a:endParaRPr>
          </a:p>
          <a:p>
            <a:pPr lvl="3"/>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L2/IP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比 </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Cosine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计算简单，</a:t>
            </a:r>
            <a:r>
              <a:rPr lang="en-US" altLang="zh-CN" sz="1400" b="1" dirty="0" err="1">
                <a:solidFill>
                  <a:schemeClr val="tx1"/>
                </a:solidFill>
                <a:highlight>
                  <a:srgbClr val="FFFF00"/>
                </a:highlight>
                <a:latin typeface="微软雅黑" panose="020B0503020204020204" pitchFamily="34" charset="-122"/>
                <a:ea typeface="微软雅黑" panose="020B0503020204020204" pitchFamily="34" charset="-122"/>
              </a:rPr>
              <a:t>cpu</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算力成本低</a:t>
            </a:r>
            <a:endPar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每个集合（</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collection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），仅支持一个向量字段</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后续只摘要分析可自托管的产品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 </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747881"/>
          </a:xfrm>
        </p:spPr>
        <p:txBody>
          <a:bodyPr>
            <a:normAutofit/>
          </a:bodyPr>
          <a:lstStyle/>
          <a:p>
            <a:r>
              <a:rPr lang="en-US" altLang="zh-CN" sz="3200" b="1" dirty="0">
                <a:solidFill>
                  <a:srgbClr val="FF0000"/>
                </a:solidFill>
                <a:latin typeface="微软雅黑" panose="020B0503020204020204" pitchFamily="34" charset="-122"/>
                <a:ea typeface="微软雅黑" panose="020B0503020204020204" pitchFamily="34" charset="-122"/>
              </a:rPr>
              <a:t>GitHub OpenAI cookbook </a:t>
            </a:r>
            <a:r>
              <a:rPr lang="zh-CN" altLang="en-US" sz="3200" b="1" dirty="0">
                <a:solidFill>
                  <a:srgbClr val="FF0000"/>
                </a:solidFill>
                <a:latin typeface="微软雅黑" panose="020B0503020204020204" pitchFamily="34" charset="-122"/>
                <a:ea typeface="微软雅黑" panose="020B0503020204020204" pitchFamily="34" charset="-122"/>
              </a:rPr>
              <a:t>推荐</a:t>
            </a:r>
            <a:r>
              <a:rPr lang="en-US" altLang="zh-CN" sz="3200" b="1" dirty="0">
                <a:solidFill>
                  <a:srgbClr val="FF0000"/>
                </a:solidFill>
                <a:latin typeface="微软雅黑" panose="020B0503020204020204" pitchFamily="34" charset="-122"/>
                <a:ea typeface="微软雅黑" panose="020B0503020204020204" pitchFamily="34" charset="-122"/>
              </a:rPr>
              <a:t>4</a:t>
            </a:r>
            <a:r>
              <a:rPr lang="zh-CN" altLang="en-US" sz="3200" b="1" dirty="0">
                <a:solidFill>
                  <a:srgbClr val="FF0000"/>
                </a:solidFill>
                <a:latin typeface="微软雅黑" panose="020B0503020204020204" pitchFamily="34" charset="-122"/>
                <a:ea typeface="微软雅黑" panose="020B0503020204020204" pitchFamily="34" charset="-122"/>
              </a:rPr>
              <a:t>之 </a:t>
            </a:r>
            <a:r>
              <a:rPr lang="en-US" altLang="zh-CN" sz="3200" b="1" dirty="0">
                <a:solidFill>
                  <a:srgbClr val="FF0000"/>
                </a:solidFill>
                <a:latin typeface="微软雅黑" panose="020B0503020204020204" pitchFamily="34" charset="-122"/>
                <a:ea typeface="微软雅黑" panose="020B0503020204020204" pitchFamily="34" charset="-122"/>
              </a:rPr>
              <a:t>milvus</a:t>
            </a:r>
            <a:r>
              <a:rPr lang="zh-CN" altLang="en-US" sz="3200" b="1" dirty="0">
                <a:solidFill>
                  <a:srgbClr val="FF0000"/>
                </a:solidFill>
                <a:latin typeface="微软雅黑" panose="020B0503020204020204" pitchFamily="34" charset="-122"/>
                <a:ea typeface="微软雅黑" panose="020B0503020204020204" pitchFamily="34" charset="-122"/>
              </a:rPr>
              <a:t>（ 鸢 ）续</a:t>
            </a:r>
            <a:endParaRPr lang="en-US" sz="32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919664628"/>
              </p:ext>
            </p:extLst>
          </p:nvPr>
        </p:nvGraphicFramePr>
        <p:xfrm>
          <a:off x="2987317" y="1201937"/>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987317" y="1201937"/>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是有序的（按功能定义索引存储排序）、有大小的，英文就是全拼、汉语是拼音全拼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a:solidFill>
                  <a:srgbClr val="FF0000"/>
                </a:solidFill>
                <a:highlight>
                  <a:srgbClr val="FFFF00"/>
                </a:highlight>
                <a:latin typeface="微软雅黑" panose="020B0503020204020204" pitchFamily="34" charset="-122"/>
                <a:ea typeface="微软雅黑" panose="020B0503020204020204" pitchFamily="34" charset="-122"/>
              </a:rPr>
              <a:t>只是可</a:t>
            </a: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能导致数据与索引数据</a:t>
            </a:r>
            <a:r>
              <a:rPr lang="zh-CN" altLang="en-US" sz="2400" b="1">
                <a:solidFill>
                  <a:srgbClr val="FF0000"/>
                </a:solidFill>
                <a:highlight>
                  <a:srgbClr val="FFFF00"/>
                </a:highlight>
                <a:latin typeface="微软雅黑" panose="020B0503020204020204" pitchFamily="34" charset="-122"/>
                <a:ea typeface="微软雅黑" panose="020B0503020204020204" pitchFamily="34" charset="-122"/>
              </a:rPr>
              <a:t>发生移</a:t>
            </a: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索引初创时是有留白空间（指定填充因子）的</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Using Redis modules with Azure Cache for Redis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将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模块与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Cache for 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结合使用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36808" y="704773"/>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Rest-Client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利于 </a:t>
            </a:r>
            <a:r>
              <a:rPr lang="en-US" altLang="zh-CN" sz="2800" dirty="0">
                <a:latin typeface="微软雅黑" panose="020B0503020204020204" pitchFamily="34" charset="-122"/>
                <a:ea typeface="微软雅黑" panose="020B0503020204020204" pitchFamily="34" charset="-122"/>
              </a:rPr>
              <a:t>Git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无法简单漫游保存参数配置，注意保护 </a:t>
            </a:r>
            <a:r>
              <a:rPr lang="en-US" altLang="zh-CN" sz="2800" dirty="0">
                <a:latin typeface="微软雅黑" panose="020B0503020204020204" pitchFamily="34" charset="-122"/>
                <a:ea typeface="微软雅黑" panose="020B0503020204020204" pitchFamily="34" charset="-122"/>
              </a:rPr>
              <a:t>token/key </a:t>
            </a:r>
            <a:r>
              <a:rPr lang="zh-CN" altLang="en-US" sz="2800" dirty="0">
                <a:latin typeface="微软雅黑" panose="020B0503020204020204" pitchFamily="34" charset="-122"/>
                <a:ea typeface="微软雅黑" panose="020B0503020204020204" pitchFamily="34" charset="-122"/>
              </a:rPr>
              <a:t>不要 </a:t>
            </a:r>
            <a:r>
              <a:rPr lang="en-US" altLang="zh-CN" sz="2800" dirty="0">
                <a:latin typeface="微软雅黑" panose="020B0503020204020204" pitchFamily="34" charset="-122"/>
                <a:ea typeface="微软雅黑" panose="020B0503020204020204" pitchFamily="34" charset="-122"/>
              </a:rPr>
              <a:t>push</a:t>
            </a: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，发现由于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改用 </a:t>
            </a:r>
            <a:r>
              <a:rPr lang="en-US" altLang="zh-CN" sz="2800" dirty="0">
                <a:latin typeface="微软雅黑" panose="020B0503020204020204" pitchFamily="34" charset="-122"/>
                <a:ea typeface="微软雅黑" panose="020B0503020204020204" pitchFamily="34" charset="-122"/>
              </a:rPr>
              <a:t>Azure OpenAI </a:t>
            </a:r>
            <a:r>
              <a:rPr lang="zh-CN" altLang="en-US" sz="2800" dirty="0">
                <a:latin typeface="微软雅黑" panose="020B0503020204020204" pitchFamily="34" charset="-122"/>
                <a:ea typeface="微软雅黑" panose="020B0503020204020204" pitchFamily="34" charset="-122"/>
              </a:rPr>
              <a:t>仍有限速，返回 </a:t>
            </a:r>
            <a:r>
              <a:rPr lang="en-US" altLang="zh-CN" sz="2800" dirty="0">
                <a:latin typeface="微软雅黑" panose="020B0503020204020204" pitchFamily="34" charset="-122"/>
                <a:ea typeface="微软雅黑" panose="020B0503020204020204" pitchFamily="34" charset="-122"/>
              </a:rPr>
              <a:t>429 </a:t>
            </a:r>
            <a:r>
              <a:rPr lang="zh-CN" altLang="en-US" sz="2800" dirty="0">
                <a:latin typeface="微软雅黑" panose="020B0503020204020204" pitchFamily="34" charset="-122"/>
                <a:ea typeface="微软雅黑" panose="020B0503020204020204" pitchFamily="34" charset="-122"/>
              </a:rPr>
              <a:t>，使用 </a:t>
            </a:r>
            <a:r>
              <a:rPr lang="en-US" altLang="zh-CN" sz="2800" dirty="0">
                <a:latin typeface="微软雅黑" panose="020B0503020204020204" pitchFamily="34" charset="-122"/>
                <a:ea typeface="微软雅黑" panose="020B0503020204020204" pitchFamily="34" charset="-122"/>
              </a:rPr>
              <a:t>Fiddler </a:t>
            </a:r>
            <a:r>
              <a:rPr lang="zh-CN" altLang="en-US" sz="2800" dirty="0">
                <a:latin typeface="微软雅黑" panose="020B0503020204020204" pitchFamily="34" charset="-122"/>
                <a:ea typeface="微软雅黑" panose="020B0503020204020204" pitchFamily="34" charset="-122"/>
              </a:rPr>
              <a:t>降速</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最终想起模拟响应 </a:t>
            </a:r>
            <a:r>
              <a:rPr lang="en-US" altLang="zh-CN" sz="2800" dirty="0" err="1">
                <a:latin typeface="微软雅黑" panose="020B0503020204020204" pitchFamily="34" charset="-122"/>
                <a:ea typeface="微软雅黑" panose="020B0503020204020204" pitchFamily="34" charset="-122"/>
              </a:rPr>
              <a:t>AutoResponder</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 </a:t>
            </a:r>
            <a:r>
              <a:rPr lang="en-US" altLang="zh-CN" sz="2800" dirty="0">
                <a:highlight>
                  <a:srgbClr val="FFFF00"/>
                </a:highlight>
                <a:latin typeface="微软雅黑" panose="020B0503020204020204" pitchFamily="34" charset="-122"/>
                <a:ea typeface="微软雅黑" panose="020B0503020204020204" pitchFamily="34" charset="-122"/>
              </a:rPr>
              <a:t>METHOD:POST </a:t>
            </a:r>
            <a:r>
              <a:rPr lang="en-US" altLang="zh-CN" sz="2800" dirty="0" err="1">
                <a:highlight>
                  <a:srgbClr val="FFFF00"/>
                </a:highlight>
                <a:latin typeface="微软雅黑" panose="020B0503020204020204" pitchFamily="34" charset="-122"/>
                <a:ea typeface="微软雅黑" panose="020B0503020204020204" pitchFamily="34" charset="-122"/>
              </a:rPr>
              <a:t>regex:https</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api</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openai</a:t>
            </a:r>
            <a:r>
              <a:rPr lang="en-US" altLang="zh-CN" sz="2800" dirty="0">
                <a:highlight>
                  <a:srgbClr val="FFFF00"/>
                </a:highlight>
                <a:latin typeface="微软雅黑" panose="020B0503020204020204" pitchFamily="34" charset="-122"/>
                <a:ea typeface="微软雅黑" panose="020B0503020204020204" pitchFamily="34" charset="-122"/>
              </a:rPr>
              <a:t>\.com/v1/embeddings.*</a:t>
            </a:r>
            <a:r>
              <a:rPr lang="zh-CN" altLang="en-US" sz="2800" b="1" dirty="0">
                <a:solidFill>
                  <a:srgbClr val="FF0000"/>
                </a:solidFill>
                <a:latin typeface="微软雅黑" panose="020B0503020204020204" pitchFamily="34" charset="-122"/>
                <a:ea typeface="微软雅黑" panose="020B0503020204020204" pitchFamily="34" charset="-122"/>
              </a:rPr>
              <a:t>（本地研发免翻墙）</a:t>
            </a:r>
            <a:endParaRPr lang="en-US" altLang="zh-CN" sz="2800" b="1" dirty="0">
              <a:solidFill>
                <a:srgbClr val="FF0000"/>
              </a:solidFill>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a:xfrm>
            <a:off x="677334" y="1419497"/>
            <a:ext cx="8596668" cy="5073377"/>
          </a:xfrm>
        </p:spPr>
        <p:txBody>
          <a:bodyPr>
            <a:normAutofit/>
          </a:bodyPr>
          <a:lstStyle/>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只能选择有意义的字段</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应该用于不跨分区读取数据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没办法（个人理解）</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但需求未变</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即：查询时所用的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字段不曾改变</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/gpt3.5-turbo-pgvector: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ChatGTP</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(gpt3.5-turbo) starter app (github.com)</a:t>
            </a:r>
            <a:endParaRPr lang="en-US" sz="2800" dirty="0">
              <a:solidFill>
                <a:srgbClr val="0070C0"/>
              </a:solidFill>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a:xfrm>
            <a:off x="677334" y="1515291"/>
            <a:ext cx="8596668" cy="5024846"/>
          </a:xfrm>
        </p:spPr>
        <p:txBody>
          <a:bodyPr>
            <a:normAutofit fontScale="92500" lnSpcReduction="10000"/>
          </a:bodyPr>
          <a:lstStyle/>
          <a:p>
            <a:r>
              <a:rPr lang="zh-CN" altLang="en-US" dirty="0">
                <a:latin typeface="微软雅黑" panose="020B0503020204020204" pitchFamily="34" charset="-122"/>
                <a:ea typeface="微软雅黑" panose="020B0503020204020204" pitchFamily="34" charset="-122"/>
              </a:rPr>
              <a:t>分</a:t>
            </a:r>
            <a:r>
              <a:rPr lang="zh-CN" altLang="en-US">
                <a:latin typeface="微软雅黑" panose="020B0503020204020204" pitchFamily="34" charset="-122"/>
                <a:ea typeface="微软雅黑" panose="020B0503020204020204" pitchFamily="34" charset="-122"/>
              </a:rPr>
              <a:t>区键（字段）选</a:t>
            </a:r>
            <a:r>
              <a:rPr lang="zh-CN" altLang="en-US" dirty="0">
                <a:latin typeface="微软雅黑" panose="020B0503020204020204" pitchFamily="34" charset="-122"/>
                <a:ea typeface="微软雅黑" panose="020B0503020204020204" pitchFamily="34" charset="-122"/>
              </a:rPr>
              <a:t>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本应该用于使查询免于跨分区</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难点</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任意字段条件排序查询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全局视角排序分页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 </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marL="457200" lvl="1" indent="0">
              <a:buNone/>
            </a:pPr>
            <a:r>
              <a:rPr lang="zh-CN" altLang="en-US" b="1" i="0" dirty="0">
                <a:solidFill>
                  <a:srgbClr val="595959"/>
                </a:solidFill>
                <a:effectLst/>
                <a:latin typeface="微软雅黑" panose="020B0503020204020204" pitchFamily="34" charset="-122"/>
                <a:ea typeface="微软雅黑" panose="020B0503020204020204" pitchFamily="34" charset="-122"/>
              </a:rPr>
              <a:t>“以质换量”：牺牲功能、局部性能、复杂度、可靠性，换取更大的数据容量与请求吞吐量。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F84A3A-A65A-ACD7-5D99-A71702D2157A}"/>
              </a:ext>
            </a:extLst>
          </p:cNvPr>
          <p:cNvSpPr>
            <a:spLocks noGrp="1"/>
          </p:cNvSpPr>
          <p:nvPr>
            <p:ph idx="1"/>
          </p:nvPr>
        </p:nvSpPr>
        <p:spPr>
          <a:xfrm>
            <a:off x="747003" y="2325189"/>
            <a:ext cx="8596668" cy="1889761"/>
          </a:xfrm>
        </p:spPr>
        <p:txBody>
          <a:bodyPr>
            <a:normAutofit/>
          </a:bodyPr>
          <a:lstStyle/>
          <a:p>
            <a:pPr marL="0" indent="0" algn="ctr">
              <a:buNone/>
            </a:pPr>
            <a:r>
              <a:rPr lang="zh-CN" altLang="en-US" sz="11500" dirty="0"/>
              <a:t>谢谢</a:t>
            </a:r>
            <a:endParaRPr lang="en-US" sz="11500" dirty="0"/>
          </a:p>
        </p:txBody>
      </p:sp>
    </p:spTree>
    <p:extLst>
      <p:ext uri="{BB962C8B-B14F-4D97-AF65-F5344CB8AC3E}">
        <p14:creationId xmlns:p14="http://schemas.microsoft.com/office/powerpoint/2010/main" val="1979420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（略懂，理解不够严谨专业）</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32500" lnSpcReduction="20000"/>
          </a:bodyPr>
          <a:lstStyle/>
          <a:p>
            <a:r>
              <a:rPr lang="zh-CN" altLang="en-US" sz="37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800" b="1" dirty="0">
                <a:latin typeface="微软雅黑" panose="020B0503020204020204" pitchFamily="34" charset="-122"/>
                <a:ea typeface="微软雅黑" panose="020B0503020204020204" pitchFamily="34" charset="-122"/>
              </a:rPr>
              <a:t>基于平面、线性索引</a:t>
            </a:r>
            <a:r>
              <a:rPr lang="zh-CN" altLang="en-US" sz="2800" b="1" dirty="0">
                <a:solidFill>
                  <a:srgbClr val="FF0000"/>
                </a:solidFill>
                <a:highlight>
                  <a:srgbClr val="FFFF00"/>
                </a:highlight>
                <a:latin typeface="微软雅黑" panose="020B0503020204020204" pitchFamily="34" charset="-122"/>
                <a:ea typeface="微软雅黑" panose="020B0503020204020204" pitchFamily="34" charset="-122"/>
              </a:rPr>
              <a:t>（不是索引）</a:t>
            </a:r>
            <a:r>
              <a:rPr lang="en-US" altLang="zh-CN" sz="2800" b="1" dirty="0">
                <a:latin typeface="微软雅黑" panose="020B0503020204020204" pitchFamily="34" charset="-122"/>
                <a:ea typeface="微软雅黑" panose="020B0503020204020204" pitchFamily="34" charset="-122"/>
              </a:rPr>
              <a:t>/Flat</a:t>
            </a:r>
            <a:r>
              <a:rPr lang="zh-CN" altLang="en-US" sz="2800" b="1" dirty="0">
                <a:latin typeface="微软雅黑" panose="020B0503020204020204" pitchFamily="34" charset="-122"/>
                <a:ea typeface="微软雅黑" panose="020B0503020204020204" pitchFamily="34" charset="-122"/>
              </a:rPr>
              <a:t>文件</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暴力计算</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500" b="1" dirty="0">
                <a:highlight>
                  <a:srgbClr val="FFFF00"/>
                </a:highlight>
                <a:latin typeface="微软雅黑" panose="020B0503020204020204" pitchFamily="34" charset="-122"/>
                <a:ea typeface="微软雅黑" panose="020B0503020204020204" pitchFamily="34" charset="-122"/>
              </a:rPr>
              <a:t>检索向量与数据库中的每个预存向量</a:t>
            </a:r>
            <a:r>
              <a:rPr lang="zh-CN" altLang="en-US" sz="2500" b="1" dirty="0">
                <a:latin typeface="微软雅黑" panose="020B0503020204020204" pitchFamily="34" charset="-122"/>
                <a:ea typeface="微软雅黑" panose="020B0503020204020204" pitchFamily="34" charset="-122"/>
              </a:rPr>
              <a:t>进行比较来索引向量的方法</a:t>
            </a:r>
            <a:endParaRPr lang="en-US" altLang="zh-CN" sz="2500" b="1" dirty="0">
              <a:latin typeface="微软雅黑" panose="020B0503020204020204" pitchFamily="34" charset="-122"/>
              <a:ea typeface="微软雅黑" panose="020B0503020204020204" pitchFamily="34" charset="-122"/>
            </a:endParaRPr>
          </a:p>
          <a:p>
            <a:pPr>
              <a:lnSpc>
                <a:spcPct val="100000"/>
              </a:lnSpc>
            </a:pPr>
            <a:r>
              <a:rPr lang="zh-CN" altLang="en-US" sz="2800" b="1" dirty="0">
                <a:latin typeface="微软雅黑" panose="020B0503020204020204" pitchFamily="34" charset="-122"/>
                <a:ea typeface="微软雅黑" panose="020B0503020204020204" pitchFamily="34" charset="-122"/>
              </a:rPr>
              <a:t>基于</a:t>
            </a:r>
            <a:r>
              <a:rPr lang="en-US" altLang="zh-CN" sz="2800" b="1" dirty="0">
                <a:latin typeface="微软雅黑" panose="020B0503020204020204" pitchFamily="34" charset="-122"/>
                <a:ea typeface="微软雅黑" panose="020B0503020204020204" pitchFamily="34" charset="-122"/>
              </a:rPr>
              <a:t>IVF_FLAT</a:t>
            </a:r>
            <a:r>
              <a:rPr lang="zh-CN" altLang="en-US" sz="2800" b="1" dirty="0">
                <a:latin typeface="微软雅黑" panose="020B0503020204020204" pitchFamily="34" charset="-122"/>
                <a:ea typeface="微软雅黑" panose="020B0503020204020204" pitchFamily="34" charset="-122"/>
              </a:rPr>
              <a:t>（</a:t>
            </a:r>
            <a:r>
              <a:rPr lang="zh-CN" altLang="en-US" sz="28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2800" b="1" dirty="0">
                <a:latin typeface="微软雅黑" panose="020B0503020204020204" pitchFamily="34" charset="-122"/>
                <a:ea typeface="微软雅黑" panose="020B0503020204020204" pitchFamily="34" charset="-122"/>
              </a:rPr>
              <a:t>）</a:t>
            </a:r>
          </a:p>
          <a:p>
            <a:pPr lvl="1">
              <a:lnSpc>
                <a:spcPct val="110000"/>
              </a:lnSpc>
            </a:pPr>
            <a:r>
              <a:rPr lang="zh-CN" altLang="en-US" sz="2500" b="1" dirty="0">
                <a:latin typeface="微软雅黑" panose="020B0503020204020204" pitchFamily="34" charset="-122"/>
                <a:ea typeface="微软雅黑" panose="020B0503020204020204" pitchFamily="34" charset="-122"/>
              </a:rPr>
              <a:t>通过</a:t>
            </a:r>
            <a:r>
              <a:rPr lang="zh-CN" altLang="en-US" sz="2500" b="1" dirty="0">
                <a:highlight>
                  <a:srgbClr val="FFFF00"/>
                </a:highlight>
                <a:latin typeface="微软雅黑" panose="020B0503020204020204" pitchFamily="34" charset="-122"/>
                <a:ea typeface="微软雅黑" panose="020B0503020204020204" pitchFamily="34" charset="-122"/>
              </a:rPr>
              <a:t>聚类（</a:t>
            </a:r>
            <a:r>
              <a:rPr lang="en-US" altLang="zh-CN" sz="2500" b="1" dirty="0">
                <a:highlight>
                  <a:srgbClr val="FFFF00"/>
                </a:highlight>
                <a:latin typeface="微软雅黑" panose="020B0503020204020204" pitchFamily="34" charset="-122"/>
                <a:ea typeface="微软雅黑" panose="020B0503020204020204" pitchFamily="34" charset="-122"/>
              </a:rPr>
              <a:t>k-means clustering</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找到质心划分空间，每个向量，归入到距离最近的质心所在空间存储</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latin typeface="微软雅黑" panose="020B0503020204020204" pitchFamily="34" charset="-122"/>
                <a:ea typeface="微软雅黑" panose="020B0503020204020204" pitchFamily="34" charset="-122"/>
              </a:rPr>
              <a:t>索引键就是</a:t>
            </a:r>
            <a:r>
              <a:rPr lang="zh-CN" altLang="en-US" sz="2500" b="1" dirty="0">
                <a:highlight>
                  <a:srgbClr val="FFFF00"/>
                </a:highlight>
                <a:latin typeface="微软雅黑" panose="020B0503020204020204" pitchFamily="34" charset="-122"/>
                <a:ea typeface="微软雅黑" panose="020B0503020204020204" pitchFamily="34" charset="-122"/>
              </a:rPr>
              <a:t>预存向量与质心的距离（</a:t>
            </a:r>
            <a:r>
              <a:rPr lang="en-US" altLang="zh-CN" sz="2500" b="1" dirty="0">
                <a:highlight>
                  <a:srgbClr val="FFFF00"/>
                </a:highlight>
                <a:latin typeface="微软雅黑" panose="020B0503020204020204" pitchFamily="34" charset="-122"/>
                <a:ea typeface="微软雅黑" panose="020B0503020204020204" pitchFamily="34" charset="-122"/>
              </a:rPr>
              <a:t>L2</a:t>
            </a:r>
            <a:r>
              <a:rPr lang="zh-CN" altLang="en-US" sz="2500" b="1" dirty="0">
                <a:highlight>
                  <a:srgbClr val="FFFF00"/>
                </a:highlight>
                <a:latin typeface="微软雅黑" panose="020B0503020204020204" pitchFamily="34" charset="-122"/>
                <a:ea typeface="微软雅黑" panose="020B0503020204020204" pitchFamily="34" charset="-122"/>
              </a:rPr>
              <a:t>无边界，</a:t>
            </a:r>
            <a:r>
              <a:rPr lang="en-US" altLang="zh-CN" sz="2500" b="1" dirty="0">
                <a:highlight>
                  <a:srgbClr val="FFFF00"/>
                </a:highlight>
                <a:latin typeface="微软雅黑" panose="020B0503020204020204" pitchFamily="34" charset="-122"/>
                <a:ea typeface="微软雅黑" panose="020B0503020204020204" pitchFamily="34" charset="-122"/>
              </a:rPr>
              <a:t>Cosine</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基于树</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2500" b="1" dirty="0">
              <a:latin typeface="微软雅黑" panose="020B0503020204020204" pitchFamily="34" charset="-122"/>
              <a:ea typeface="微软雅黑" panose="020B0503020204020204" pitchFamily="34" charset="-122"/>
            </a:endParaRPr>
          </a:p>
          <a:p>
            <a:pPr lvl="2"/>
            <a:r>
              <a:rPr lang="zh-CN" altLang="en-US" sz="2500" b="1" strike="sngStrike" dirty="0">
                <a:highlight>
                  <a:srgbClr val="FFFF00"/>
                </a:highlight>
                <a:latin typeface="微软雅黑" panose="020B0503020204020204" pitchFamily="34" charset="-122"/>
                <a:ea typeface="微软雅黑" panose="020B0503020204020204" pitchFamily="34" charset="-122"/>
              </a:rPr>
              <a:t>例如：</a:t>
            </a:r>
            <a:r>
              <a:rPr lang="zh-CN" altLang="en-US" sz="2500" b="1" strike="sngStrike" dirty="0">
                <a:latin typeface="微软雅黑" panose="020B0503020204020204" pitchFamily="34" charset="-122"/>
                <a:ea typeface="微软雅黑" panose="020B0503020204020204" pitchFamily="34" charset="-122"/>
              </a:rPr>
              <a:t>选取</a:t>
            </a:r>
            <a:r>
              <a:rPr lang="zh-CN" altLang="en-US" sz="2500" b="1" strike="sngStrike" dirty="0">
                <a:highlight>
                  <a:srgbClr val="FFFF00"/>
                </a:highlight>
                <a:latin typeface="微软雅黑" panose="020B0503020204020204" pitchFamily="34" charset="-122"/>
                <a:ea typeface="微软雅黑" panose="020B0503020204020204" pitchFamily="34" charset="-122"/>
              </a:rPr>
              <a:t>向量中某个方差</a:t>
            </a:r>
            <a:r>
              <a:rPr lang="zh-CN" altLang="en-US" sz="2500" b="1" strike="sngStrike" dirty="0">
                <a:latin typeface="微软雅黑" panose="020B0503020204020204" pitchFamily="34" charset="-122"/>
                <a:ea typeface="微软雅黑" panose="020B0503020204020204" pitchFamily="34" charset="-122"/>
              </a:rPr>
              <a:t>最大的维度取中值作为判定标准，也就是以超平面去划分空间，创建索引</a:t>
            </a:r>
            <a:endParaRPr lang="en-US" altLang="zh-CN" sz="2500" b="1" strike="sngStrike" dirty="0">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例如：</a:t>
            </a:r>
            <a:r>
              <a:rPr lang="zh-CN" altLang="en-US" sz="2500" b="1" dirty="0">
                <a:latin typeface="微软雅黑" panose="020B0503020204020204" pitchFamily="34" charset="-122"/>
                <a:ea typeface="微软雅黑" panose="020B0503020204020204" pitchFamily="34" charset="-122"/>
              </a:rPr>
              <a:t>先选取一个</a:t>
            </a:r>
            <a:r>
              <a:rPr lang="zh-CN" altLang="en-US" sz="2500" b="1" dirty="0">
                <a:highlight>
                  <a:srgbClr val="FFFF00"/>
                </a:highlight>
                <a:latin typeface="微软雅黑" panose="020B0503020204020204" pitchFamily="34" charset="-122"/>
                <a:ea typeface="微软雅黑" panose="020B0503020204020204" pitchFamily="34" charset="-122"/>
              </a:rPr>
              <a:t>制高点</a:t>
            </a:r>
            <a:r>
              <a:rPr lang="zh-CN" altLang="en-US" sz="2500" b="1" dirty="0">
                <a:latin typeface="微软雅黑" panose="020B0503020204020204" pitchFamily="34" charset="-122"/>
                <a:ea typeface="微软雅黑" panose="020B0503020204020204" pitchFamily="34" charset="-122"/>
              </a:rPr>
              <a:t>，然后计算每个</a:t>
            </a:r>
            <a:r>
              <a:rPr lang="zh-CN" altLang="en-US" sz="2500" b="1" dirty="0">
                <a:highlight>
                  <a:srgbClr val="FFFF00"/>
                </a:highlight>
                <a:latin typeface="微软雅黑" panose="020B0503020204020204" pitchFamily="34" charset="-122"/>
                <a:ea typeface="微软雅黑" panose="020B0503020204020204" pitchFamily="34" charset="-122"/>
              </a:rPr>
              <a:t>点和制高点的距离，取距离中值作为判定标准划分空间、创建索引</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基于局部敏感哈希</a:t>
            </a:r>
            <a:r>
              <a:rPr lang="en-US" altLang="zh-CN" sz="2800" b="1" dirty="0">
                <a:latin typeface="微软雅黑" panose="020B0503020204020204" pitchFamily="34" charset="-122"/>
                <a:ea typeface="微软雅黑" panose="020B0503020204020204" pitchFamily="34" charset="-122"/>
              </a:rPr>
              <a:t>(Locality Sensitive Hashing</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LSH)</a:t>
            </a:r>
            <a:endParaRPr lang="zh-CN" altLang="en-US" sz="2800" b="1" dirty="0">
              <a:latin typeface="微软雅黑" panose="020B0503020204020204" pitchFamily="34" charset="-122"/>
              <a:ea typeface="微软雅黑" panose="020B0503020204020204" pitchFamily="34" charset="-122"/>
            </a:endParaRPr>
          </a:p>
          <a:p>
            <a:pPr lvl="1">
              <a:lnSpc>
                <a:spcPct val="100000"/>
              </a:lnSpc>
            </a:pPr>
            <a:r>
              <a:rPr lang="zh-CN" altLang="en-US" sz="2500" b="1" dirty="0">
                <a:latin typeface="微软雅黑" panose="020B0503020204020204" pitchFamily="34" charset="-122"/>
                <a:ea typeface="微软雅黑" panose="020B0503020204020204" pitchFamily="34" charset="-122"/>
              </a:rPr>
              <a:t>索引键的哈希值，区别于传统哈希尽量不产生碰撞，局部敏感哈希</a:t>
            </a:r>
            <a:r>
              <a:rPr lang="zh-CN" altLang="en-US" sz="2500" b="1" dirty="0">
                <a:highlight>
                  <a:srgbClr val="FFFF00"/>
                </a:highlight>
                <a:latin typeface="微软雅黑" panose="020B0503020204020204" pitchFamily="34" charset="-122"/>
                <a:ea typeface="微软雅黑" panose="020B0503020204020204" pitchFamily="34" charset="-122"/>
              </a:rPr>
              <a:t>依赖碰撞</a:t>
            </a:r>
            <a:r>
              <a:rPr lang="zh-CN" altLang="en-US" sz="2500" b="1" dirty="0">
                <a:latin typeface="微软雅黑" panose="020B0503020204020204" pitchFamily="34" charset="-122"/>
                <a:ea typeface="微软雅黑" panose="020B0503020204020204" pitchFamily="34" charset="-122"/>
              </a:rPr>
              <a:t>来查找近邻，类似：一致性哈希、空间</a:t>
            </a:r>
            <a:r>
              <a:rPr lang="en-US" altLang="zh-CN" sz="2500" b="1" dirty="0">
                <a:latin typeface="微软雅黑" panose="020B0503020204020204" pitchFamily="34" charset="-122"/>
                <a:ea typeface="微软雅黑" panose="020B0503020204020204" pitchFamily="34" charset="-122"/>
              </a:rPr>
              <a:t>GEO</a:t>
            </a:r>
            <a:r>
              <a:rPr lang="zh-CN" altLang="en-US" sz="2500" b="1" dirty="0">
                <a:latin typeface="微软雅黑" panose="020B0503020204020204" pitchFamily="34" charset="-122"/>
                <a:ea typeface="微软雅黑" panose="020B0503020204020204" pitchFamily="34" charset="-122"/>
              </a:rPr>
              <a:t>哈希、</a:t>
            </a:r>
            <a:r>
              <a:rPr lang="en-US" altLang="zh-CN" sz="2500" b="1" dirty="0" err="1">
                <a:latin typeface="微软雅黑" panose="020B0503020204020204" pitchFamily="34" charset="-122"/>
                <a:ea typeface="微软雅黑" panose="020B0503020204020204" pitchFamily="34" charset="-122"/>
              </a:rPr>
              <a:t>SIMHash</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24</a:t>
            </a:r>
          </a:p>
          <a:p>
            <a:pPr lvl="1">
              <a:lnSpc>
                <a:spcPct val="100000"/>
              </a:lnSpc>
            </a:pPr>
            <a:r>
              <a:rPr lang="zh-CN" altLang="en-US" sz="2500" b="1" dirty="0">
                <a:latin typeface="微软雅黑" panose="020B0503020204020204" pitchFamily="34" charset="-122"/>
                <a:ea typeface="微软雅黑" panose="020B0503020204020204" pitchFamily="34" charset="-122"/>
              </a:rPr>
              <a:t>高维空间的两点若</a:t>
            </a:r>
            <a:r>
              <a:rPr lang="zh-CN" altLang="en-US" sz="2500" b="1" dirty="0">
                <a:highlight>
                  <a:srgbClr val="FFFF00"/>
                </a:highlight>
                <a:latin typeface="微软雅黑" panose="020B0503020204020204" pitchFamily="34" charset="-122"/>
                <a:ea typeface="微软雅黑" panose="020B0503020204020204" pitchFamily="34" charset="-122"/>
              </a:rPr>
              <a:t>距离很近</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（应该不是 </a:t>
            </a:r>
            <a:r>
              <a:rPr lang="en-US" altLang="zh-CN" sz="2500" b="1" dirty="0">
                <a:solidFill>
                  <a:srgbClr val="FF0000"/>
                </a:solidFill>
                <a:highlight>
                  <a:srgbClr val="FFFF00"/>
                </a:highlight>
                <a:latin typeface="微软雅黑" panose="020B0503020204020204" pitchFamily="34" charset="-122"/>
                <a:ea typeface="微软雅黑" panose="020B0503020204020204" pitchFamily="34" charset="-122"/>
              </a:rPr>
              <a:t>L2</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，则局部敏感哈希值有很大的概率是一样的</a:t>
            </a:r>
            <a:endParaRPr lang="en-US" altLang="zh-CN" sz="2500" b="1" dirty="0">
              <a:latin typeface="微软雅黑" panose="020B0503020204020204" pitchFamily="34" charset="-122"/>
              <a:ea typeface="微软雅黑" panose="020B0503020204020204" pitchFamily="34" charset="-122"/>
            </a:endParaRPr>
          </a:p>
          <a:p>
            <a:pPr lvl="1">
              <a:lnSpc>
                <a:spcPct val="100000"/>
              </a:lnSpc>
            </a:pPr>
            <a:r>
              <a:rPr lang="zh-CN" altLang="en-US" sz="25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800" b="1" dirty="0">
                <a:latin typeface="微软雅黑" panose="020B0503020204020204" pitchFamily="34" charset="-122"/>
                <a:ea typeface="微软雅黑" panose="020B0503020204020204" pitchFamily="34" charset="-122"/>
              </a:rPr>
              <a:t>基于图</a:t>
            </a:r>
            <a:endParaRPr lang="en-US" altLang="zh-CN" sz="28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highlight>
                  <a:srgbClr val="FFFF00"/>
                </a:highlight>
                <a:latin typeface="微软雅黑" panose="020B0503020204020204" pitchFamily="34" charset="-122"/>
                <a:ea typeface="微软雅黑" panose="020B0503020204020204" pitchFamily="34" charset="-122"/>
              </a:rPr>
              <a:t>基于预存向量（顶点）的度（边、弧），与中心点的距离的索引键</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10000"/>
              </a:lnSpc>
            </a:pPr>
            <a:r>
              <a:rPr lang="en-US" sz="2500" b="1" dirty="0" err="1">
                <a:latin typeface="微软雅黑" panose="020B0503020204020204" pitchFamily="34" charset="-122"/>
                <a:ea typeface="微软雅黑" panose="020B0503020204020204" pitchFamily="34" charset="-122"/>
              </a:rPr>
              <a:t>RNSG（Refined</a:t>
            </a:r>
            <a:r>
              <a:rPr lang="en-US" sz="2500" b="1" dirty="0">
                <a:latin typeface="微软雅黑" panose="020B0503020204020204" pitchFamily="34" charset="-122"/>
                <a:ea typeface="微软雅黑" panose="020B0503020204020204" pitchFamily="34" charset="-122"/>
              </a:rPr>
              <a:t> Navigating Spreading-out Graph)</a:t>
            </a:r>
          </a:p>
          <a:p>
            <a:pPr lvl="2"/>
            <a:r>
              <a:rPr lang="zh-CN" altLang="en-US" sz="25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500" b="1" dirty="0" err="1">
                <a:highlight>
                  <a:srgbClr val="FFFF00"/>
                </a:highlight>
                <a:latin typeface="微软雅黑" panose="020B0503020204020204" pitchFamily="34" charset="-122"/>
                <a:ea typeface="微软雅黑" panose="020B0503020204020204" pitchFamily="34" charset="-122"/>
              </a:rPr>
              <a:t>out_degree</a:t>
            </a:r>
            <a:r>
              <a:rPr lang="en-US" altLang="zh-CN" sz="2500" b="1" dirty="0">
                <a:highlight>
                  <a:srgbClr val="FFFF00"/>
                </a:highlight>
                <a:latin typeface="微软雅黑" panose="020B0503020204020204" pitchFamily="34" charset="-122"/>
                <a:ea typeface="微软雅黑" panose="020B0503020204020204" pitchFamily="34" charset="-122"/>
              </a:rPr>
              <a:t> </a:t>
            </a:r>
            <a:r>
              <a:rPr lang="zh-CN" altLang="en-US" sz="2500" b="1" dirty="0">
                <a:highlight>
                  <a:srgbClr val="FFFF00"/>
                </a:highlight>
                <a:latin typeface="微软雅黑" panose="020B0503020204020204" pitchFamily="34" charset="-122"/>
                <a:ea typeface="微软雅黑" panose="020B0503020204020204" pitchFamily="34" charset="-122"/>
              </a:rPr>
              <a:t>）</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500" b="1" dirty="0" err="1">
                <a:latin typeface="微软雅黑" panose="020B0503020204020204" pitchFamily="34" charset="-122"/>
                <a:ea typeface="微软雅黑" panose="020B0503020204020204" pitchFamily="34" charset="-122"/>
              </a:rPr>
              <a:t>HNSW（Hierarchical</a:t>
            </a:r>
            <a:r>
              <a:rPr lang="en-US" sz="2500" b="1" dirty="0">
                <a:latin typeface="微软雅黑" panose="020B0503020204020204" pitchFamily="34" charset="-122"/>
                <a:ea typeface="微软雅黑" panose="020B0503020204020204" pitchFamily="34" charset="-122"/>
              </a:rPr>
              <a:t> Small World Graph）</a:t>
            </a:r>
          </a:p>
          <a:p>
            <a:pPr lvl="2"/>
            <a:r>
              <a:rPr lang="zh-CN" altLang="en-US" sz="2500" b="1" dirty="0">
                <a:highlight>
                  <a:srgbClr val="FFFF00"/>
                </a:highlight>
                <a:latin typeface="微软雅黑" panose="020B0503020204020204" pitchFamily="34" charset="-122"/>
                <a:ea typeface="微软雅黑" panose="020B0503020204020204" pitchFamily="34" charset="-122"/>
              </a:rPr>
              <a:t>索引键参数</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按照一定的规则为图像构建多层导航结构。上层稀疏，节点之间的距离更远；下层更密集，节点之间的距离更近。</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搜索从最上层开始，在本层找到距离目标最近的节点，然后进入下一层开始下一次搜索。经过多次迭代，快速逼近目标位置</a:t>
            </a:r>
            <a:endParaRPr lang="en-US" altLang="zh-CN" sz="2500" b="1" dirty="0">
              <a:highlight>
                <a:srgbClr val="FFFF00"/>
              </a:highlight>
              <a:latin typeface="微软雅黑" panose="020B0503020204020204" pitchFamily="34" charset="-122"/>
              <a:ea typeface="微软雅黑" panose="020B0503020204020204" pitchFamily="34" charset="-122"/>
            </a:endParaRPr>
          </a:p>
          <a:p>
            <a:r>
              <a:rPr lang="zh-CN" altLang="en-US" sz="4300" b="1" dirty="0">
                <a:solidFill>
                  <a:srgbClr val="FF0000"/>
                </a:solidFill>
                <a:latin typeface="微软雅黑" panose="020B0503020204020204" pitchFamily="34" charset="-122"/>
                <a:ea typeface="微软雅黑" panose="020B0503020204020204" pitchFamily="34" charset="-122"/>
              </a:rPr>
              <a:t>通常检索基于距离的索引键都会利用</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三角形不等式</a:t>
            </a:r>
            <a:r>
              <a:rPr lang="zh-CN" altLang="en-US" sz="4300" b="1" dirty="0">
                <a:solidFill>
                  <a:srgbClr val="FF0000"/>
                </a:solidFill>
                <a:latin typeface="微软雅黑" panose="020B0503020204020204" pitchFamily="34" charset="-122"/>
                <a:ea typeface="微软雅黑" panose="020B0503020204020204" pitchFamily="34" charset="-122"/>
              </a:rPr>
              <a:t>来去除不必要的数据访问</a:t>
            </a:r>
            <a:endParaRPr lang="en-US" altLang="zh-CN" sz="4300" b="1" dirty="0">
              <a:solidFill>
                <a:srgbClr val="FF0000"/>
              </a:solidFill>
              <a:latin typeface="微软雅黑" panose="020B0503020204020204" pitchFamily="34" charset="-122"/>
              <a:ea typeface="微软雅黑" panose="020B0503020204020204" pitchFamily="34" charset="-122"/>
            </a:endParaRPr>
          </a:p>
          <a:p>
            <a:pPr lvl="1"/>
            <a:r>
              <a:rPr lang="zh-CN" altLang="en-US" sz="4300" b="1" dirty="0">
                <a:solidFill>
                  <a:srgbClr val="FF0000"/>
                </a:solidFill>
                <a:latin typeface="微软雅黑" panose="020B0503020204020204" pitchFamily="34" charset="-122"/>
                <a:ea typeface="微软雅黑" panose="020B0503020204020204" pitchFamily="34" charset="-122"/>
              </a:rPr>
              <a:t>当然</a:t>
            </a:r>
            <a:r>
              <a:rPr lang="zh-CN" altLang="en-US" sz="4300" b="1" dirty="0">
                <a:solidFill>
                  <a:schemeClr val="tx1"/>
                </a:solidFill>
                <a:latin typeface="微软雅黑" panose="020B0503020204020204" pitchFamily="34" charset="-122"/>
                <a:ea typeface="微软雅黑" panose="020B0503020204020204" pitchFamily="34" charset="-122"/>
              </a:rPr>
              <a:t>制高点</a:t>
            </a:r>
            <a:r>
              <a:rPr lang="zh-CN" altLang="en-US" sz="4300" b="1" dirty="0">
                <a:solidFill>
                  <a:srgbClr val="FF0000"/>
                </a:solidFill>
                <a:latin typeface="微软雅黑" panose="020B0503020204020204" pitchFamily="34" charset="-122"/>
                <a:ea typeface="微软雅黑" panose="020B0503020204020204" pitchFamily="34" charset="-122"/>
              </a:rPr>
              <a:t>、质心（参照物）要在合适的尽量稳定的位置</a:t>
            </a:r>
          </a:p>
          <a:p>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普适问题</a:t>
            </a:r>
            <a:r>
              <a:rPr lang="en-US" altLang="zh-CN" sz="43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随着新随机向量数据的插入，质心会不会发生偏移、空间会不会重新划分？索引数据变动？</a:t>
            </a:r>
            <a:endParaRPr lang="zh-CN" altLang="en-US" sz="25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A2E1F088-7407-B71C-742A-4FC2BBE82968}"/>
              </a:ext>
            </a:extLst>
          </p:cNvPr>
          <p:cNvPicPr>
            <a:picLocks noChangeAspect="1"/>
          </p:cNvPicPr>
          <p:nvPr/>
        </p:nvPicPr>
        <p:blipFill>
          <a:blip r:embed="rId2"/>
          <a:stretch>
            <a:fillRect/>
          </a:stretch>
        </p:blipFill>
        <p:spPr>
          <a:xfrm>
            <a:off x="7565096" y="783771"/>
            <a:ext cx="4626904" cy="5464629"/>
          </a:xfrm>
          <a:prstGeom prst="rect">
            <a:avLst/>
          </a:prstGeom>
        </p:spPr>
      </p:pic>
    </p:spTree>
    <p:extLst>
      <p:ext uri="{BB962C8B-B14F-4D97-AF65-F5344CB8AC3E}">
        <p14:creationId xmlns:p14="http://schemas.microsoft.com/office/powerpoint/2010/main" val="35922313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9CCCE-330F-33F9-17D2-E0E80DCFC973}"/>
              </a:ext>
            </a:extLst>
          </p:cNvPr>
          <p:cNvSpPr>
            <a:spLocks noGrp="1"/>
          </p:cNvSpPr>
          <p:nvPr>
            <p:ph type="title"/>
          </p:nvPr>
        </p:nvSpPr>
        <p:spPr>
          <a:xfrm>
            <a:off x="780936" y="35710"/>
            <a:ext cx="8596668" cy="685435"/>
          </a:xfrm>
        </p:spPr>
        <p:txBody>
          <a:bodyPr/>
          <a:lstStyle/>
          <a:p>
            <a:r>
              <a:rPr lang="zh-CN" altLang="en-US" dirty="0">
                <a:latin typeface="微软雅黑" panose="020B0503020204020204" pitchFamily="34" charset="-122"/>
                <a:ea typeface="微软雅黑" panose="020B0503020204020204" pitchFamily="34" charset="-122"/>
              </a:rPr>
              <a:t>倒排索引简介</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2A1663-379B-CCD5-524E-629FE39E7CC7}"/>
              </a:ext>
            </a:extLst>
          </p:cNvPr>
          <p:cNvSpPr>
            <a:spLocks noGrp="1"/>
          </p:cNvSpPr>
          <p:nvPr>
            <p:ph idx="1"/>
          </p:nvPr>
        </p:nvSpPr>
        <p:spPr>
          <a:xfrm>
            <a:off x="462587" y="661440"/>
            <a:ext cx="8200150" cy="6160850"/>
          </a:xfrm>
        </p:spPr>
        <p:txBody>
          <a:bodyPr>
            <a:normAutofit/>
          </a:bodyPr>
          <a:lstStyle/>
          <a:p>
            <a:pPr algn="l"/>
            <a:r>
              <a:rPr lang="zh-CN" altLang="en-US" b="1" dirty="0">
                <a:solidFill>
                  <a:srgbClr val="333333"/>
                </a:solidFill>
                <a:latin typeface="微软雅黑" panose="020B0503020204020204" pitchFamily="34" charset="-122"/>
                <a:ea typeface="微软雅黑" panose="020B0503020204020204" pitchFamily="34" charset="-122"/>
              </a:rPr>
              <a:t>亦称</a:t>
            </a:r>
            <a:r>
              <a:rPr lang="zh-CN" altLang="en-US" b="1" i="0" dirty="0">
                <a:solidFill>
                  <a:srgbClr val="333333"/>
                </a:solidFill>
                <a:effectLst/>
                <a:latin typeface="微软雅黑" panose="020B0503020204020204" pitchFamily="34" charset="-122"/>
                <a:ea typeface="微软雅黑" panose="020B0503020204020204" pitchFamily="34" charset="-122"/>
              </a:rPr>
              <a:t>反向索引、置入文件或反向文件</a:t>
            </a:r>
          </a:p>
          <a:p>
            <a:pPr lvl="1"/>
            <a:r>
              <a:rPr lang="zh-CN" altLang="en-US" i="0" dirty="0">
                <a:solidFill>
                  <a:srgbClr val="333333"/>
                </a:solidFill>
                <a:effectLst/>
                <a:latin typeface="微软雅黑" panose="020B0503020204020204" pitchFamily="34" charset="-122"/>
                <a:ea typeface="微软雅黑" panose="020B0503020204020204" pitchFamily="34" charset="-122"/>
              </a:rPr>
              <a:t>被用来存储在全文搜索下某个单词在一个文档或者一组文档中的存储位置的映射。</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2"/>
            <a:r>
              <a:rPr lang="zh-CN" altLang="en-US" i="0" dirty="0">
                <a:solidFill>
                  <a:srgbClr val="333333"/>
                </a:solidFill>
                <a:effectLst/>
                <a:latin typeface="微软雅黑" panose="020B0503020204020204" pitchFamily="34" charset="-122"/>
                <a:ea typeface="微软雅黑" panose="020B0503020204020204" pitchFamily="34" charset="-122"/>
              </a:rPr>
              <a:t>它是文档检索系统中最常用的数据结构。</a:t>
            </a:r>
          </a:p>
          <a:p>
            <a:pPr lvl="1"/>
            <a:r>
              <a:rPr lang="zh-CN" altLang="en-US" i="0" dirty="0">
                <a:solidFill>
                  <a:srgbClr val="333333"/>
                </a:solidFill>
                <a:effectLst/>
                <a:latin typeface="微软雅黑" panose="020B0503020204020204" pitchFamily="34" charset="-122"/>
                <a:ea typeface="微软雅黑" panose="020B0503020204020204" pitchFamily="34" charset="-122"/>
              </a:rPr>
              <a:t>有两种不同的反向索引形式：</a:t>
            </a:r>
          </a:p>
          <a:p>
            <a:pPr lvl="2"/>
            <a:r>
              <a:rPr lang="zh-CN" altLang="en-US" i="0" dirty="0">
                <a:solidFill>
                  <a:srgbClr val="333333"/>
                </a:solidFill>
                <a:effectLst/>
                <a:latin typeface="微软雅黑" panose="020B0503020204020204" pitchFamily="34" charset="-122"/>
                <a:ea typeface="微软雅黑" panose="020B0503020204020204" pitchFamily="34" charset="-122"/>
              </a:rPr>
              <a:t>一条记录的水平反向索引（或者反向文件索引）</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包含每个引用单词的文档的列表</a:t>
            </a:r>
          </a:p>
          <a:p>
            <a:pPr lvl="2"/>
            <a:r>
              <a:rPr lang="zh-CN" altLang="en-US" i="0" dirty="0">
                <a:solidFill>
                  <a:srgbClr val="333333"/>
                </a:solidFill>
                <a:effectLst/>
                <a:latin typeface="微软雅黑" panose="020B0503020204020204" pitchFamily="34" charset="-122"/>
                <a:ea typeface="微软雅黑" panose="020B0503020204020204" pitchFamily="34" charset="-122"/>
              </a:rPr>
              <a:t>一个单词的水平反向索引（或者完全反向索引）</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又包含每个单词在一个文档中的位置</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2"/>
            <a:r>
              <a:rPr lang="zh-CN" altLang="en-US" i="0" dirty="0">
                <a:solidFill>
                  <a:srgbClr val="333333"/>
                </a:solidFill>
                <a:effectLst/>
                <a:latin typeface="微软雅黑" panose="020B0503020204020204" pitchFamily="34" charset="-122"/>
                <a:ea typeface="微软雅黑" panose="020B0503020204020204" pitchFamily="34" charset="-122"/>
              </a:rPr>
              <a:t>后者的形式提供了更多的兼容性（比如短语搜索）</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但是需要更多的时间和空间来创建</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应用</a:t>
            </a:r>
          </a:p>
          <a:p>
            <a:pPr lvl="2"/>
            <a:r>
              <a:rPr lang="zh-CN" altLang="en-US" dirty="0">
                <a:latin typeface="微软雅黑" panose="020B0503020204020204" pitchFamily="34" charset="-122"/>
                <a:ea typeface="微软雅黑" panose="020B0503020204020204" pitchFamily="34" charset="-122"/>
              </a:rPr>
              <a:t>典型的搜索引擎检索算法</a:t>
            </a:r>
            <a:endParaRPr lang="en-US" altLang="zh-CN" dirty="0">
              <a:latin typeface="微软雅黑" panose="020B0503020204020204" pitchFamily="34" charset="-122"/>
              <a:ea typeface="微软雅黑" panose="020B0503020204020204" pitchFamily="34" charset="-122"/>
            </a:endParaRPr>
          </a:p>
          <a:p>
            <a:pPr lvl="2"/>
            <a:r>
              <a:rPr lang="zh-CN" altLang="en-US" sz="1900" b="1" dirty="0">
                <a:solidFill>
                  <a:srgbClr val="FF0000"/>
                </a:solidFill>
                <a:highlight>
                  <a:srgbClr val="FFFF00"/>
                </a:highlight>
                <a:latin typeface="微软雅黑" panose="020B0503020204020204" pitchFamily="34" charset="-122"/>
                <a:ea typeface="微软雅黑" panose="020B0503020204020204" pitchFamily="34" charset="-122"/>
              </a:rPr>
              <a:t>向量检索场景</a:t>
            </a:r>
            <a:endParaRPr lang="en-US" altLang="zh-CN" sz="19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2000" b="1" dirty="0">
                <a:solidFill>
                  <a:srgbClr val="FF0000"/>
                </a:solidFill>
                <a:highlight>
                  <a:srgbClr val="FFFF00"/>
                </a:highlight>
                <a:latin typeface="微软雅黑" panose="020B0503020204020204" pitchFamily="34" charset="-122"/>
                <a:ea typeface="微软雅黑" panose="020B0503020204020204" pitchFamily="34" charset="-122"/>
              </a:rPr>
              <a:t>单词（关键字）相当于向量</a:t>
            </a:r>
            <a:endParaRPr lang="en-US" altLang="zh-CN" sz="20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2000" b="1" dirty="0">
                <a:solidFill>
                  <a:srgbClr val="FF0000"/>
                </a:solidFill>
                <a:highlight>
                  <a:srgbClr val="FFFF00"/>
                </a:highlight>
                <a:latin typeface="微软雅黑" panose="020B0503020204020204" pitchFamily="34" charset="-122"/>
                <a:ea typeface="微软雅黑" panose="020B0503020204020204" pitchFamily="34" charset="-122"/>
              </a:rPr>
              <a:t>索引键与查询向量逐笔计算距离</a:t>
            </a:r>
            <a:endParaRPr lang="en-US" altLang="zh-CN" sz="20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endParaRPr lang="en-US" altLang="zh-CN" dirty="0">
              <a:latin typeface="微软雅黑" panose="020B0503020204020204" pitchFamily="34" charset="-122"/>
              <a:ea typeface="微软雅黑" panose="020B0503020204020204" pitchFamily="34" charset="-122"/>
            </a:endParaRPr>
          </a:p>
          <a:p>
            <a:pPr lvl="1"/>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倒排索引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维基百科，自由的百科全书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wikipedia.org)</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A8104E0-6DE4-5202-81D3-C51AF894F2F8}"/>
              </a:ext>
            </a:extLst>
          </p:cNvPr>
          <p:cNvPicPr>
            <a:picLocks noChangeAspect="1"/>
          </p:cNvPicPr>
          <p:nvPr/>
        </p:nvPicPr>
        <p:blipFill>
          <a:blip r:embed="rId3"/>
          <a:stretch>
            <a:fillRect/>
          </a:stretch>
        </p:blipFill>
        <p:spPr>
          <a:xfrm>
            <a:off x="6342832" y="1390578"/>
            <a:ext cx="5849168" cy="5247956"/>
          </a:xfrm>
          <a:prstGeom prst="rect">
            <a:avLst/>
          </a:prstGeom>
        </p:spPr>
      </p:pic>
    </p:spTree>
    <p:extLst>
      <p:ext uri="{BB962C8B-B14F-4D97-AF65-F5344CB8AC3E}">
        <p14:creationId xmlns:p14="http://schemas.microsoft.com/office/powerpoint/2010/main" val="3581338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向量索引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3DA23-0C09-8810-0074-954AD6AE7CDB}"/>
              </a:ext>
            </a:extLst>
          </p:cNvPr>
          <p:cNvSpPr>
            <a:spLocks noGrp="1"/>
          </p:cNvSpPr>
          <p:nvPr>
            <p:ph type="title"/>
          </p:nvPr>
        </p:nvSpPr>
        <p:spPr>
          <a:xfrm>
            <a:off x="616374" y="287383"/>
            <a:ext cx="10173546" cy="687977"/>
          </a:xfrm>
        </p:spPr>
        <p:txBody>
          <a:bodyPr/>
          <a:lstStyle/>
          <a:p>
            <a:r>
              <a:rPr lang="zh-CN" altLang="en-US" dirty="0">
                <a:highlight>
                  <a:srgbClr val="FFFF00"/>
                </a:highlight>
                <a:latin typeface="微软雅黑" panose="020B0503020204020204" pitchFamily="34" charset="-122"/>
                <a:ea typeface="微软雅黑" panose="020B0503020204020204" pitchFamily="34" charset="-122"/>
              </a:rPr>
              <a:t>基于 </a:t>
            </a:r>
            <a:r>
              <a:rPr lang="en-US" altLang="zh-CN" dirty="0">
                <a:highlight>
                  <a:srgbClr val="FFFF00"/>
                </a:highlight>
                <a:latin typeface="微软雅黑" panose="020B0503020204020204" pitchFamily="34" charset="-122"/>
                <a:ea typeface="微软雅黑" panose="020B0503020204020204" pitchFamily="34" charset="-122"/>
              </a:rPr>
              <a:t>OpenAI Embeddings </a:t>
            </a:r>
            <a:r>
              <a:rPr lang="zh-CN" altLang="en-US" dirty="0">
                <a:highlight>
                  <a:srgbClr val="FFFF00"/>
                </a:highlight>
                <a:latin typeface="微软雅黑" panose="020B0503020204020204" pitchFamily="34" charset="-122"/>
                <a:ea typeface="微软雅黑" panose="020B0503020204020204" pitchFamily="34" charset="-122"/>
              </a:rPr>
              <a:t>向量检索使用场景</a:t>
            </a:r>
            <a:endParaRPr lang="en-US"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FE09047-55B6-6803-3DC9-0D5F1D6BDE17}"/>
              </a:ext>
            </a:extLst>
          </p:cNvPr>
          <p:cNvSpPr>
            <a:spLocks noGrp="1"/>
          </p:cNvSpPr>
          <p:nvPr>
            <p:ph idx="1"/>
          </p:nvPr>
        </p:nvSpPr>
        <p:spPr>
          <a:xfrm>
            <a:off x="677333" y="1053737"/>
            <a:ext cx="10957317" cy="5804263"/>
          </a:xfrm>
        </p:spPr>
        <p:txBody>
          <a:bodyPr>
            <a:normAutofit/>
          </a:bodyPr>
          <a:lstStyle/>
          <a:p>
            <a:r>
              <a:rPr lang="zh-CN" altLang="en-US" sz="1600" b="1" dirty="0">
                <a:latin typeface="微软雅黑" panose="020B0503020204020204" pitchFamily="34" charset="-122"/>
                <a:ea typeface="微软雅黑" panose="020B0503020204020204" pitchFamily="34" charset="-122"/>
              </a:rPr>
              <a:t>预存本地向量数据库</a:t>
            </a:r>
            <a:endParaRPr lang="en-US" altLang="zh-CN" sz="1600" b="1" dirty="0">
              <a:latin typeface="微软雅黑" panose="020B0503020204020204" pitchFamily="34" charset="-122"/>
              <a:ea typeface="微软雅黑" panose="020B0503020204020204" pitchFamily="34" charset="-122"/>
            </a:endParaRPr>
          </a:p>
          <a:p>
            <a:pPr lvl="1"/>
            <a:r>
              <a:rPr lang="zh-CN" altLang="en-US" sz="1400" dirty="0">
                <a:latin typeface="微软雅黑" panose="020B0503020204020204" pitchFamily="34" charset="-122"/>
                <a:ea typeface="微软雅黑" panose="020B0503020204020204" pitchFamily="34" charset="-122"/>
              </a:rPr>
              <a:t>收集文本内容</a:t>
            </a:r>
            <a:endParaRPr lang="en-US" altLang="zh-CN" sz="1400" dirty="0">
              <a:latin typeface="微软雅黑" panose="020B0503020204020204" pitchFamily="34" charset="-122"/>
              <a:ea typeface="微软雅黑" panose="020B0503020204020204" pitchFamily="34" charset="-122"/>
            </a:endParaRPr>
          </a:p>
          <a:p>
            <a:pPr lvl="1"/>
            <a:r>
              <a:rPr lang="en-US" altLang="zh-CN" sz="1400" dirty="0">
                <a:latin typeface="微软雅黑" panose="020B0503020204020204" pitchFamily="34" charset="-122"/>
                <a:ea typeface="微软雅黑" panose="020B0503020204020204" pitchFamily="34" charset="-122"/>
              </a:rPr>
              <a:t>OpenAI </a:t>
            </a:r>
            <a:r>
              <a:rPr lang="zh-CN" altLang="en-US" sz="1400" dirty="0">
                <a:latin typeface="微软雅黑" panose="020B0503020204020204" pitchFamily="34" charset="-122"/>
                <a:ea typeface="微软雅黑" panose="020B0503020204020204" pitchFamily="34" charset="-122"/>
              </a:rPr>
              <a:t>标准向量化本地存储</a:t>
            </a:r>
            <a:endParaRPr lang="en-US" altLang="zh-CN" sz="1400" dirty="0">
              <a:latin typeface="微软雅黑" panose="020B0503020204020204" pitchFamily="34" charset="-122"/>
              <a:ea typeface="微软雅黑" panose="020B0503020204020204" pitchFamily="34" charset="-122"/>
            </a:endParaRPr>
          </a:p>
          <a:p>
            <a:pPr marL="1257300" lvl="2" indent="-342900">
              <a:buFont typeface="+mj-lt"/>
              <a:buAutoNum type="arabicPeriod"/>
            </a:pPr>
            <a:r>
              <a:rPr lang="zh-CN" altLang="en-US" sz="1200" dirty="0">
                <a:latin typeface="微软雅黑" panose="020B0503020204020204" pitchFamily="34" charset="-122"/>
                <a:ea typeface="微软雅黑" panose="020B0503020204020204" pitchFamily="34" charset="-122"/>
              </a:rPr>
              <a:t>批量调用 </a:t>
            </a:r>
            <a:r>
              <a:rPr lang="en-US" altLang="zh-CN" sz="1200" dirty="0" err="1">
                <a:latin typeface="微软雅黑" panose="020B0503020204020204" pitchFamily="34" charset="-122"/>
                <a:ea typeface="微软雅黑" panose="020B0503020204020204" pitchFamily="34" charset="-122"/>
              </a:rPr>
              <a:t>openai.Embedding.create</a:t>
            </a:r>
            <a:r>
              <a:rPr lang="en-US" altLang="zh-CN" sz="1200" dirty="0">
                <a:latin typeface="微软雅黑" panose="020B0503020204020204" pitchFamily="34" charset="-122"/>
                <a:ea typeface="微软雅黑" panose="020B0503020204020204" pitchFamily="34" charset="-122"/>
              </a:rPr>
              <a:t> API</a:t>
            </a:r>
          </a:p>
          <a:p>
            <a:pPr marL="1257300" lvl="2" indent="-342900">
              <a:buFont typeface="+mj-lt"/>
              <a:buAutoNum type="arabicPeriod"/>
            </a:pPr>
            <a:r>
              <a:rPr lang="zh-CN" altLang="en-US" sz="1200" dirty="0">
                <a:latin typeface="微软雅黑" panose="020B0503020204020204" pitchFamily="34" charset="-122"/>
                <a:ea typeface="微软雅黑" panose="020B0503020204020204" pitchFamily="34" charset="-122"/>
              </a:rPr>
              <a:t>入库</a:t>
            </a:r>
            <a:endParaRPr lang="en-US" altLang="zh-CN" sz="1200" dirty="0">
              <a:latin typeface="微软雅黑" panose="020B0503020204020204" pitchFamily="34" charset="-122"/>
              <a:ea typeface="微软雅黑" panose="020B0503020204020204" pitchFamily="34" charset="-122"/>
            </a:endParaRPr>
          </a:p>
          <a:p>
            <a:r>
              <a:rPr lang="en-US" sz="1600" b="1" dirty="0">
                <a:latin typeface="微软雅黑" panose="020B0503020204020204" pitchFamily="34" charset="-122"/>
                <a:ea typeface="微软雅黑" panose="020B0503020204020204" pitchFamily="34" charset="-122"/>
              </a:rPr>
              <a:t>Embedding</a:t>
            </a:r>
            <a:r>
              <a:rPr lang="en-US" altLang="zh-CN" sz="1600" b="1" dirty="0">
                <a:latin typeface="微软雅黑" panose="020B0503020204020204" pitchFamily="34" charset="-122"/>
                <a:ea typeface="微软雅黑" panose="020B0503020204020204" pitchFamily="34" charset="-122"/>
              </a:rPr>
              <a:t>-Search (</a:t>
            </a:r>
            <a:r>
              <a:rPr lang="en-US" sz="1600" b="1" dirty="0">
                <a:latin typeface="微软雅黑" panose="020B0503020204020204" pitchFamily="34" charset="-122"/>
                <a:ea typeface="微软雅黑" panose="020B0503020204020204" pitchFamily="34" charset="-122"/>
              </a:rPr>
              <a:t>Embedding </a:t>
            </a:r>
            <a:r>
              <a:rPr lang="en-US" altLang="zh-CN" sz="1600" b="1" dirty="0">
                <a:latin typeface="微软雅黑" panose="020B0503020204020204" pitchFamily="34" charset="-122"/>
                <a:ea typeface="微软雅黑" panose="020B0503020204020204" pitchFamily="34" charset="-122"/>
              </a:rPr>
              <a:t>XXXXXX</a:t>
            </a:r>
            <a:r>
              <a:rPr lang="en-US" sz="1600" b="1" dirty="0">
                <a:latin typeface="微软雅黑" panose="020B0503020204020204" pitchFamily="34" charset="-122"/>
                <a:ea typeface="微软雅黑" panose="020B0503020204020204" pitchFamily="34" charset="-122"/>
              </a:rPr>
              <a:t> for search)</a:t>
            </a:r>
          </a:p>
          <a:p>
            <a:pPr marL="800100" lvl="1" indent="-342900">
              <a:buFont typeface="+mj-lt"/>
              <a:buAutoNum type="arabicPeriod"/>
            </a:pPr>
            <a:r>
              <a:rPr lang="zh-CN" altLang="en-US" sz="1400" dirty="0">
                <a:latin typeface="微软雅黑" panose="020B0503020204020204" pitchFamily="34" charset="-122"/>
                <a:ea typeface="微软雅黑" panose="020B0503020204020204" pitchFamily="34" charset="-122"/>
              </a:rPr>
              <a:t>通过调用 </a:t>
            </a:r>
            <a:r>
              <a:rPr lang="en-US" altLang="zh-CN" sz="1400" dirty="0" err="1">
                <a:latin typeface="微软雅黑" panose="020B0503020204020204" pitchFamily="34" charset="-122"/>
                <a:ea typeface="微软雅黑" panose="020B0503020204020204" pitchFamily="34" charset="-122"/>
              </a:rPr>
              <a:t>openai.Embedding.create</a:t>
            </a:r>
            <a:r>
              <a:rPr lang="en-US" altLang="zh-CN" sz="1400" dirty="0">
                <a:latin typeface="微软雅黑" panose="020B0503020204020204" pitchFamily="34" charset="-122"/>
                <a:ea typeface="微软雅黑" panose="020B0503020204020204" pitchFamily="34" charset="-122"/>
              </a:rPr>
              <a:t> API </a:t>
            </a:r>
            <a:r>
              <a:rPr lang="zh-CN" altLang="en-US" sz="1400" dirty="0">
                <a:highlight>
                  <a:srgbClr val="FFFF00"/>
                </a:highlight>
                <a:latin typeface="微软雅黑" panose="020B0503020204020204" pitchFamily="34" charset="-122"/>
                <a:ea typeface="微软雅黑" panose="020B0503020204020204" pitchFamily="34" charset="-122"/>
              </a:rPr>
              <a:t>向量化搜索目标内容文本</a:t>
            </a:r>
            <a:endParaRPr lang="en-US" altLang="zh-CN" sz="1400" dirty="0">
              <a:highlight>
                <a:srgbClr val="FFFF00"/>
              </a:highlight>
              <a:latin typeface="微软雅黑" panose="020B0503020204020204" pitchFamily="34" charset="-122"/>
              <a:ea typeface="微软雅黑" panose="020B0503020204020204" pitchFamily="34" charset="-122"/>
            </a:endParaRPr>
          </a:p>
          <a:p>
            <a:pPr marL="800100" lvl="1" indent="-342900">
              <a:buFont typeface="+mj-lt"/>
              <a:buAutoNum type="arabicPeriod"/>
            </a:pPr>
            <a:r>
              <a:rPr lang="en-US" altLang="zh-CN" sz="1400" dirty="0">
                <a:latin typeface="微软雅黑" panose="020B0503020204020204" pitchFamily="34" charset="-122"/>
                <a:ea typeface="微软雅黑" panose="020B0503020204020204" pitchFamily="34" charset="-122"/>
              </a:rPr>
              <a:t>Local Vector </a:t>
            </a:r>
            <a:r>
              <a:rPr lang="en-US" sz="1400" dirty="0">
                <a:latin typeface="微软雅黑" panose="020B0503020204020204" pitchFamily="34" charset="-122"/>
                <a:ea typeface="微软雅黑" panose="020B0503020204020204" pitchFamily="34" charset="-122"/>
              </a:rPr>
              <a:t>Search: </a:t>
            </a:r>
            <a:r>
              <a:rPr lang="zh-CN" altLang="en-US" sz="1400" dirty="0">
                <a:latin typeface="微软雅黑" panose="020B0503020204020204" pitchFamily="34" charset="-122"/>
                <a:ea typeface="微软雅黑" panose="020B0503020204020204" pitchFamily="34" charset="-122"/>
              </a:rPr>
              <a:t>在本地预存向量数据库中检索与</a:t>
            </a:r>
            <a:r>
              <a:rPr lang="zh-CN" altLang="en-US" sz="1400" dirty="0">
                <a:highlight>
                  <a:srgbClr val="FFFF00"/>
                </a:highlight>
                <a:latin typeface="微软雅黑" panose="020B0503020204020204" pitchFamily="34" charset="-122"/>
                <a:ea typeface="微软雅黑" panose="020B0503020204020204" pitchFamily="34" charset="-122"/>
              </a:rPr>
              <a:t>搜索向量</a:t>
            </a:r>
            <a:r>
              <a:rPr lang="zh-CN" altLang="en-US" sz="1400" dirty="0">
                <a:latin typeface="微软雅黑" panose="020B0503020204020204" pitchFamily="34" charset="-122"/>
                <a:ea typeface="微软雅黑" panose="020B0503020204020204" pitchFamily="34" charset="-122"/>
              </a:rPr>
              <a:t>相似的结果</a:t>
            </a:r>
            <a:endParaRPr lang="en-US" sz="1400" dirty="0">
              <a:latin typeface="微软雅黑" panose="020B0503020204020204" pitchFamily="34" charset="-122"/>
              <a:ea typeface="微软雅黑" panose="020B0503020204020204" pitchFamily="34" charset="-122"/>
            </a:endParaRPr>
          </a:p>
          <a:p>
            <a:pPr lvl="1"/>
            <a:r>
              <a:rPr lang="en-US" altLang="zh-CN" sz="1400" dirty="0">
                <a:solidFill>
                  <a:srgbClr val="0070C0"/>
                </a:solidFill>
                <a:latin typeface="微软雅黑" panose="020B0503020204020204" pitchFamily="34" charset="-122"/>
                <a:ea typeface="微软雅黑" panose="020B0503020204020204" pitchFamily="34" charset="-122"/>
                <a:hlinkClick r:id="rId2"/>
              </a:rPr>
              <a:t>https://github.com/openai/openai-cookbook/blob/main/examples/Embedding_Wikipedia_articles_for_search.ipynb</a:t>
            </a:r>
            <a:endParaRPr lang="en-US" altLang="zh-CN" sz="1400" dirty="0">
              <a:solidFill>
                <a:srgbClr val="0070C0"/>
              </a:solidFill>
              <a:latin typeface="微软雅黑" panose="020B0503020204020204" pitchFamily="34" charset="-122"/>
              <a:ea typeface="微软雅黑" panose="020B0503020204020204" pitchFamily="34" charset="-122"/>
            </a:endParaRPr>
          </a:p>
          <a:p>
            <a:pPr lvl="1"/>
            <a:r>
              <a:rPr lang="en-US" altLang="zh-CN" sz="1400" dirty="0">
                <a:solidFill>
                  <a:srgbClr val="0070C0"/>
                </a:solidFill>
                <a:latin typeface="微软雅黑" panose="020B0503020204020204" pitchFamily="34" charset="-122"/>
                <a:ea typeface="微软雅黑" panose="020B0503020204020204" pitchFamily="34" charset="-122"/>
                <a:hlinkClick r:id="rId3"/>
              </a:rPr>
              <a:t>https://github.com/openai/openai-cookbook/blob/main/examples/Embedding_long_inputs.ipynb</a:t>
            </a:r>
            <a:endParaRPr lang="en-US" altLang="zh-CN" sz="1400" dirty="0">
              <a:solidFill>
                <a:srgbClr val="0070C0"/>
              </a:solidFill>
              <a:latin typeface="微软雅黑" panose="020B0503020204020204" pitchFamily="34" charset="-122"/>
              <a:ea typeface="微软雅黑" panose="020B0503020204020204" pitchFamily="34" charset="-122"/>
            </a:endParaRPr>
          </a:p>
          <a:p>
            <a:r>
              <a:rPr lang="en-US" altLang="zh-CN" sz="1600" b="1" dirty="0" err="1">
                <a:latin typeface="微软雅黑" panose="020B0503020204020204" pitchFamily="34" charset="-122"/>
                <a:ea typeface="微软雅黑" panose="020B0503020204020204" pitchFamily="34" charset="-122"/>
              </a:rPr>
              <a:t>QnA</a:t>
            </a:r>
            <a:r>
              <a:rPr lang="en-US" altLang="zh-CN" sz="1600" b="1" dirty="0">
                <a:latin typeface="微软雅黑" panose="020B0503020204020204" pitchFamily="34" charset="-122"/>
                <a:ea typeface="微软雅黑" panose="020B0503020204020204" pitchFamily="34" charset="-122"/>
              </a:rPr>
              <a:t> Search-Ask</a:t>
            </a:r>
          </a:p>
          <a:p>
            <a:pPr marL="800100" lvl="1" indent="-342900">
              <a:buFont typeface="+mj-lt"/>
              <a:buAutoNum type="arabicPeriod"/>
            </a:pPr>
            <a:r>
              <a:rPr lang="zh-CN" altLang="en-US" sz="1400" dirty="0">
                <a:latin typeface="微软雅黑" panose="020B0503020204020204" pitchFamily="34" charset="-122"/>
                <a:ea typeface="微软雅黑" panose="020B0503020204020204" pitchFamily="34" charset="-122"/>
              </a:rPr>
              <a:t>通过调用 </a:t>
            </a:r>
            <a:r>
              <a:rPr lang="en-US" altLang="zh-CN" sz="1400" dirty="0" err="1">
                <a:latin typeface="微软雅黑" panose="020B0503020204020204" pitchFamily="34" charset="-122"/>
                <a:ea typeface="微软雅黑" panose="020B0503020204020204" pitchFamily="34" charset="-122"/>
              </a:rPr>
              <a:t>openai.Embedding.create</a:t>
            </a:r>
            <a:r>
              <a:rPr lang="en-US" altLang="zh-CN" sz="1400" dirty="0">
                <a:latin typeface="微软雅黑" panose="020B0503020204020204" pitchFamily="34" charset="-122"/>
                <a:ea typeface="微软雅黑" panose="020B0503020204020204" pitchFamily="34" charset="-122"/>
              </a:rPr>
              <a:t> API </a:t>
            </a:r>
            <a:r>
              <a:rPr lang="zh-CN" altLang="en-US" sz="1400" dirty="0">
                <a:highlight>
                  <a:srgbClr val="FFFF00"/>
                </a:highlight>
                <a:latin typeface="微软雅黑" panose="020B0503020204020204" pitchFamily="34" charset="-122"/>
                <a:ea typeface="微软雅黑" panose="020B0503020204020204" pitchFamily="34" charset="-122"/>
              </a:rPr>
              <a:t>向量化问题内容文本</a:t>
            </a:r>
            <a:endParaRPr lang="en-US" altLang="zh-CN" sz="1400" dirty="0">
              <a:highlight>
                <a:srgbClr val="FFFF00"/>
              </a:highlight>
              <a:latin typeface="微软雅黑" panose="020B0503020204020204" pitchFamily="34" charset="-122"/>
              <a:ea typeface="微软雅黑" panose="020B0503020204020204" pitchFamily="34" charset="-122"/>
            </a:endParaRPr>
          </a:p>
          <a:p>
            <a:pPr marL="800100" lvl="1" indent="-342900">
              <a:buFont typeface="+mj-lt"/>
              <a:buAutoNum type="arabicPeriod"/>
            </a:pPr>
            <a:r>
              <a:rPr lang="en-US" altLang="zh-CN" sz="1400" dirty="0">
                <a:latin typeface="微软雅黑" panose="020B0503020204020204" pitchFamily="34" charset="-122"/>
                <a:ea typeface="微软雅黑" panose="020B0503020204020204" pitchFamily="34" charset="-122"/>
              </a:rPr>
              <a:t>Local Vector </a:t>
            </a:r>
            <a:r>
              <a:rPr lang="en-US" sz="1400" dirty="0">
                <a:latin typeface="微软雅黑" panose="020B0503020204020204" pitchFamily="34" charset="-122"/>
                <a:ea typeface="微软雅黑" panose="020B0503020204020204" pitchFamily="34" charset="-122"/>
              </a:rPr>
              <a:t>Search: </a:t>
            </a:r>
            <a:r>
              <a:rPr lang="zh-CN" altLang="en-US" sz="1400" dirty="0">
                <a:latin typeface="微软雅黑" panose="020B0503020204020204" pitchFamily="34" charset="-122"/>
                <a:ea typeface="微软雅黑" panose="020B0503020204020204" pitchFamily="34" charset="-122"/>
              </a:rPr>
              <a:t>在本地预存向量数据库中搜索与</a:t>
            </a:r>
            <a:r>
              <a:rPr lang="zh-CN" altLang="en-US" sz="1400" dirty="0">
                <a:highlight>
                  <a:srgbClr val="FFFF00"/>
                </a:highlight>
                <a:latin typeface="微软雅黑" panose="020B0503020204020204" pitchFamily="34" charset="-122"/>
                <a:ea typeface="微软雅黑" panose="020B0503020204020204" pitchFamily="34" charset="-122"/>
              </a:rPr>
              <a:t>问题向量</a:t>
            </a:r>
            <a:r>
              <a:rPr lang="zh-CN" altLang="en-US" sz="1400" dirty="0">
                <a:latin typeface="微软雅黑" panose="020B0503020204020204" pitchFamily="34" charset="-122"/>
                <a:ea typeface="微软雅黑" panose="020B0503020204020204" pitchFamily="34" charset="-122"/>
              </a:rPr>
              <a:t>相似</a:t>
            </a:r>
            <a:r>
              <a:rPr lang="zh-CN" altLang="en-US" sz="1400" dirty="0">
                <a:highlight>
                  <a:srgbClr val="FFFF00"/>
                </a:highlight>
                <a:latin typeface="微软雅黑" panose="020B0503020204020204" pitchFamily="34" charset="-122"/>
                <a:ea typeface="微软雅黑" panose="020B0503020204020204" pitchFamily="34" charset="-122"/>
              </a:rPr>
              <a:t>文本部分</a:t>
            </a:r>
          </a:p>
          <a:p>
            <a:pPr marL="800100" lvl="1" indent="-342900">
              <a:buFont typeface="+mj-lt"/>
              <a:buAutoNum type="arabicPeriod"/>
            </a:pPr>
            <a:r>
              <a:rPr lang="en-US" sz="1400" dirty="0">
                <a:latin typeface="微软雅黑" panose="020B0503020204020204" pitchFamily="34" charset="-122"/>
                <a:ea typeface="微软雅黑" panose="020B0503020204020204" pitchFamily="34" charset="-122"/>
              </a:rPr>
              <a:t>Ask: </a:t>
            </a:r>
            <a:r>
              <a:rPr lang="zh-CN" altLang="en-US" sz="1400" dirty="0">
                <a:latin typeface="微软雅黑" panose="020B0503020204020204" pitchFamily="34" charset="-122"/>
                <a:ea typeface="微软雅黑" panose="020B0503020204020204" pitchFamily="34" charset="-122"/>
              </a:rPr>
              <a:t>将检索到的</a:t>
            </a:r>
            <a:r>
              <a:rPr lang="zh-CN" altLang="en-US" sz="1400" dirty="0">
                <a:highlight>
                  <a:srgbClr val="FFFF00"/>
                </a:highlight>
                <a:latin typeface="微软雅黑" panose="020B0503020204020204" pitchFamily="34" charset="-122"/>
                <a:ea typeface="微软雅黑" panose="020B0503020204020204" pitchFamily="34" charset="-122"/>
              </a:rPr>
              <a:t>文本部分</a:t>
            </a:r>
            <a:r>
              <a:rPr lang="zh-CN" altLang="en-US" sz="1400" dirty="0">
                <a:latin typeface="微软雅黑" panose="020B0503020204020204" pitchFamily="34" charset="-122"/>
                <a:ea typeface="微软雅黑" panose="020B0503020204020204" pitchFamily="34" charset="-122"/>
              </a:rPr>
              <a:t>发送给 </a:t>
            </a:r>
            <a:r>
              <a:rPr lang="en-US" sz="1400" dirty="0" err="1">
                <a:latin typeface="微软雅黑" panose="020B0503020204020204" pitchFamily="34" charset="-122"/>
                <a:ea typeface="微软雅黑" panose="020B0503020204020204" pitchFamily="34" charset="-122"/>
              </a:rPr>
              <a:t>openai.ChatCompletion</a:t>
            </a:r>
            <a:r>
              <a:rPr 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API </a:t>
            </a:r>
            <a:r>
              <a:rPr lang="zh-CN" altLang="en-US" sz="1400" dirty="0">
                <a:latin typeface="微软雅黑" panose="020B0503020204020204" pitchFamily="34" charset="-122"/>
                <a:ea typeface="微软雅黑" panose="020B0503020204020204" pitchFamily="34" charset="-122"/>
              </a:rPr>
              <a:t>向其提问</a:t>
            </a:r>
            <a:endParaRPr lang="en-US" altLang="zh-CN" sz="1400" dirty="0">
              <a:latin typeface="微软雅黑" panose="020B0503020204020204" pitchFamily="34" charset="-122"/>
              <a:ea typeface="微软雅黑" panose="020B0503020204020204" pitchFamily="34" charset="-122"/>
            </a:endParaRPr>
          </a:p>
          <a:p>
            <a:pPr lvl="1"/>
            <a:r>
              <a:rPr lang="en-US" altLang="zh-CN" sz="1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https://github.com/openai/openai-cookbook/blob/main/examples/Question_answering_using_embeddings.ipynb</a:t>
            </a:r>
            <a:endParaRPr lang="en-US" altLang="zh-CN" sz="1400" dirty="0">
              <a:solidFill>
                <a:srgbClr val="0070C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800100" lvl="1" indent="-342900">
              <a:buFont typeface="+mj-lt"/>
              <a:buAutoNum type="arabicPeriod"/>
            </a:pPr>
            <a:endParaRPr lang="en-US" sz="1800"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C093CE2C-F55D-5479-1780-23BC941B5A9C}"/>
              </a:ext>
            </a:extLst>
          </p:cNvPr>
          <p:cNvSpPr txBox="1">
            <a:spLocks/>
          </p:cNvSpPr>
          <p:nvPr/>
        </p:nvSpPr>
        <p:spPr>
          <a:xfrm>
            <a:off x="677333" y="1058112"/>
            <a:ext cx="10957317" cy="580426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sz="1600" b="1" dirty="0">
                <a:latin typeface="微软雅黑" panose="020B0503020204020204" pitchFamily="34" charset="-122"/>
                <a:ea typeface="微软雅黑" panose="020B0503020204020204" pitchFamily="34" charset="-122"/>
              </a:rPr>
              <a:t>预存本地向量数据库</a:t>
            </a:r>
            <a:endParaRPr lang="en-US" altLang="zh-CN" sz="1600" b="1" dirty="0">
              <a:latin typeface="微软雅黑" panose="020B0503020204020204" pitchFamily="34" charset="-122"/>
              <a:ea typeface="微软雅黑" panose="020B0503020204020204" pitchFamily="34" charset="-122"/>
            </a:endParaRPr>
          </a:p>
          <a:p>
            <a:pPr lvl="1"/>
            <a:r>
              <a:rPr lang="zh-CN" altLang="en-US" sz="1400" dirty="0">
                <a:latin typeface="微软雅黑" panose="020B0503020204020204" pitchFamily="34" charset="-122"/>
                <a:ea typeface="微软雅黑" panose="020B0503020204020204" pitchFamily="34" charset="-122"/>
              </a:rPr>
              <a:t>收集文本内容</a:t>
            </a:r>
            <a:endParaRPr lang="en-US" altLang="zh-CN" sz="1400" dirty="0">
              <a:latin typeface="微软雅黑" panose="020B0503020204020204" pitchFamily="34" charset="-122"/>
              <a:ea typeface="微软雅黑" panose="020B0503020204020204" pitchFamily="34" charset="-122"/>
            </a:endParaRPr>
          </a:p>
          <a:p>
            <a:pPr lvl="1"/>
            <a:r>
              <a:rPr lang="en-US" altLang="zh-CN" sz="1400" dirty="0">
                <a:latin typeface="微软雅黑" panose="020B0503020204020204" pitchFamily="34" charset="-122"/>
                <a:ea typeface="微软雅黑" panose="020B0503020204020204" pitchFamily="34" charset="-122"/>
              </a:rPr>
              <a:t>OpenAI </a:t>
            </a:r>
            <a:r>
              <a:rPr lang="zh-CN" altLang="en-US" sz="1400" dirty="0">
                <a:latin typeface="微软雅黑" panose="020B0503020204020204" pitchFamily="34" charset="-122"/>
                <a:ea typeface="微软雅黑" panose="020B0503020204020204" pitchFamily="34" charset="-122"/>
              </a:rPr>
              <a:t>标准向量化本地存储</a:t>
            </a:r>
            <a:endParaRPr lang="en-US" altLang="zh-CN" sz="1400" dirty="0">
              <a:latin typeface="微软雅黑" panose="020B0503020204020204" pitchFamily="34" charset="-122"/>
              <a:ea typeface="微软雅黑" panose="020B0503020204020204" pitchFamily="34" charset="-122"/>
            </a:endParaRPr>
          </a:p>
          <a:p>
            <a:pPr marL="1257300" lvl="2" indent="-342900">
              <a:buFont typeface="+mj-lt"/>
              <a:buAutoNum type="arabicPeriod"/>
            </a:pPr>
            <a:r>
              <a:rPr lang="zh-CN" altLang="en-US" sz="1200" dirty="0">
                <a:latin typeface="微软雅黑" panose="020B0503020204020204" pitchFamily="34" charset="-122"/>
                <a:ea typeface="微软雅黑" panose="020B0503020204020204" pitchFamily="34" charset="-122"/>
              </a:rPr>
              <a:t>批量调用 </a:t>
            </a:r>
            <a:r>
              <a:rPr lang="en-US" altLang="zh-CN" sz="1200" dirty="0" err="1">
                <a:latin typeface="微软雅黑" panose="020B0503020204020204" pitchFamily="34" charset="-122"/>
                <a:ea typeface="微软雅黑" panose="020B0503020204020204" pitchFamily="34" charset="-122"/>
              </a:rPr>
              <a:t>openai.Embedding.create</a:t>
            </a:r>
            <a:r>
              <a:rPr lang="en-US" altLang="zh-CN" sz="1200" dirty="0">
                <a:latin typeface="微软雅黑" panose="020B0503020204020204" pitchFamily="34" charset="-122"/>
                <a:ea typeface="微软雅黑" panose="020B0503020204020204" pitchFamily="34" charset="-122"/>
              </a:rPr>
              <a:t> API</a:t>
            </a:r>
          </a:p>
          <a:p>
            <a:pPr marL="1257300" lvl="2" indent="-342900">
              <a:buFont typeface="+mj-lt"/>
              <a:buAutoNum type="arabicPeriod"/>
            </a:pPr>
            <a:r>
              <a:rPr lang="zh-CN" altLang="en-US" sz="1200" dirty="0">
                <a:latin typeface="微软雅黑" panose="020B0503020204020204" pitchFamily="34" charset="-122"/>
                <a:ea typeface="微软雅黑" panose="020B0503020204020204" pitchFamily="34" charset="-122"/>
              </a:rPr>
              <a:t>入库</a:t>
            </a:r>
            <a:endParaRPr lang="en-US" altLang="zh-CN" sz="1200" dirty="0">
              <a:latin typeface="微软雅黑" panose="020B0503020204020204" pitchFamily="34" charset="-122"/>
              <a:ea typeface="微软雅黑" panose="020B0503020204020204" pitchFamily="34" charset="-122"/>
            </a:endParaRPr>
          </a:p>
          <a:p>
            <a:r>
              <a:rPr lang="en-US" sz="1600" b="1" dirty="0">
                <a:latin typeface="微软雅黑" panose="020B0503020204020204" pitchFamily="34" charset="-122"/>
                <a:ea typeface="微软雅黑" panose="020B0503020204020204" pitchFamily="34" charset="-122"/>
              </a:rPr>
              <a:t>Embedding</a:t>
            </a:r>
            <a:r>
              <a:rPr lang="en-US" altLang="zh-CN" sz="1600" b="1" dirty="0">
                <a:latin typeface="微软雅黑" panose="020B0503020204020204" pitchFamily="34" charset="-122"/>
                <a:ea typeface="微软雅黑" panose="020B0503020204020204" pitchFamily="34" charset="-122"/>
              </a:rPr>
              <a:t>-Search (</a:t>
            </a:r>
            <a:r>
              <a:rPr lang="en-US" sz="1600" b="1" dirty="0">
                <a:latin typeface="微软雅黑" panose="020B0503020204020204" pitchFamily="34" charset="-122"/>
                <a:ea typeface="微软雅黑" panose="020B0503020204020204" pitchFamily="34" charset="-122"/>
              </a:rPr>
              <a:t>Embedding </a:t>
            </a:r>
            <a:r>
              <a:rPr lang="en-US" altLang="zh-CN" sz="1600" b="1" dirty="0">
                <a:latin typeface="微软雅黑" panose="020B0503020204020204" pitchFamily="34" charset="-122"/>
                <a:ea typeface="微软雅黑" panose="020B0503020204020204" pitchFamily="34" charset="-122"/>
              </a:rPr>
              <a:t>XXXXXX</a:t>
            </a:r>
            <a:r>
              <a:rPr lang="en-US" sz="1600" b="1" dirty="0">
                <a:latin typeface="微软雅黑" panose="020B0503020204020204" pitchFamily="34" charset="-122"/>
                <a:ea typeface="微软雅黑" panose="020B0503020204020204" pitchFamily="34" charset="-122"/>
              </a:rPr>
              <a:t> for search)</a:t>
            </a:r>
          </a:p>
          <a:p>
            <a:pPr marL="800100" lvl="1" indent="-342900">
              <a:buFont typeface="+mj-lt"/>
              <a:buAutoNum type="arabicPeriod"/>
            </a:pPr>
            <a:r>
              <a:rPr lang="zh-CN" altLang="en-US" sz="1400" dirty="0">
                <a:latin typeface="微软雅黑" panose="020B0503020204020204" pitchFamily="34" charset="-122"/>
                <a:ea typeface="微软雅黑" panose="020B0503020204020204" pitchFamily="34" charset="-122"/>
              </a:rPr>
              <a:t>通过调用 </a:t>
            </a:r>
            <a:r>
              <a:rPr lang="en-US" altLang="zh-CN" sz="1400" dirty="0" err="1">
                <a:latin typeface="微软雅黑" panose="020B0503020204020204" pitchFamily="34" charset="-122"/>
                <a:ea typeface="微软雅黑" panose="020B0503020204020204" pitchFamily="34" charset="-122"/>
              </a:rPr>
              <a:t>openai.Embedding.create</a:t>
            </a:r>
            <a:r>
              <a:rPr lang="en-US" altLang="zh-CN" sz="1400" dirty="0">
                <a:latin typeface="微软雅黑" panose="020B0503020204020204" pitchFamily="34" charset="-122"/>
                <a:ea typeface="微软雅黑" panose="020B0503020204020204" pitchFamily="34" charset="-122"/>
              </a:rPr>
              <a:t> API </a:t>
            </a:r>
            <a:r>
              <a:rPr lang="zh-CN" altLang="en-US" sz="1400" dirty="0">
                <a:highlight>
                  <a:srgbClr val="FFFF00"/>
                </a:highlight>
                <a:latin typeface="微软雅黑" panose="020B0503020204020204" pitchFamily="34" charset="-122"/>
                <a:ea typeface="微软雅黑" panose="020B0503020204020204" pitchFamily="34" charset="-122"/>
              </a:rPr>
              <a:t>向量化搜索目标内容文本</a:t>
            </a:r>
            <a:endParaRPr lang="en-US" altLang="zh-CN" sz="1400" dirty="0">
              <a:highlight>
                <a:srgbClr val="FFFF00"/>
              </a:highlight>
              <a:latin typeface="微软雅黑" panose="020B0503020204020204" pitchFamily="34" charset="-122"/>
              <a:ea typeface="微软雅黑" panose="020B0503020204020204" pitchFamily="34" charset="-122"/>
            </a:endParaRPr>
          </a:p>
          <a:p>
            <a:pPr marL="800100" lvl="1" indent="-342900">
              <a:buFont typeface="+mj-lt"/>
              <a:buAutoNum type="arabicPeriod"/>
            </a:pPr>
            <a:r>
              <a:rPr lang="en-US" altLang="zh-CN" sz="1400" dirty="0">
                <a:latin typeface="微软雅黑" panose="020B0503020204020204" pitchFamily="34" charset="-122"/>
                <a:ea typeface="微软雅黑" panose="020B0503020204020204" pitchFamily="34" charset="-122"/>
              </a:rPr>
              <a:t>Local Vector </a:t>
            </a:r>
            <a:r>
              <a:rPr lang="en-US" sz="1400" dirty="0">
                <a:latin typeface="微软雅黑" panose="020B0503020204020204" pitchFamily="34" charset="-122"/>
                <a:ea typeface="微软雅黑" panose="020B0503020204020204" pitchFamily="34" charset="-122"/>
              </a:rPr>
              <a:t>Search: </a:t>
            </a:r>
            <a:r>
              <a:rPr lang="zh-CN" altLang="en-US" sz="1400" dirty="0">
                <a:latin typeface="微软雅黑" panose="020B0503020204020204" pitchFamily="34" charset="-122"/>
                <a:ea typeface="微软雅黑" panose="020B0503020204020204" pitchFamily="34" charset="-122"/>
              </a:rPr>
              <a:t>在本地预存向量数据库中检索与</a:t>
            </a:r>
            <a:r>
              <a:rPr lang="zh-CN" altLang="en-US" sz="1400" dirty="0">
                <a:highlight>
                  <a:srgbClr val="FFFF00"/>
                </a:highlight>
                <a:latin typeface="微软雅黑" panose="020B0503020204020204" pitchFamily="34" charset="-122"/>
                <a:ea typeface="微软雅黑" panose="020B0503020204020204" pitchFamily="34" charset="-122"/>
              </a:rPr>
              <a:t>搜索向量</a:t>
            </a:r>
            <a:r>
              <a:rPr lang="zh-CN" altLang="en-US" sz="1400" dirty="0">
                <a:latin typeface="微软雅黑" panose="020B0503020204020204" pitchFamily="34" charset="-122"/>
                <a:ea typeface="微软雅黑" panose="020B0503020204020204" pitchFamily="34" charset="-122"/>
              </a:rPr>
              <a:t>相似的结果</a:t>
            </a:r>
            <a:endParaRPr lang="en-US" sz="1400" dirty="0">
              <a:latin typeface="微软雅黑" panose="020B0503020204020204" pitchFamily="34" charset="-122"/>
              <a:ea typeface="微软雅黑" panose="020B0503020204020204" pitchFamily="34" charset="-122"/>
            </a:endParaRPr>
          </a:p>
          <a:p>
            <a:pPr lvl="1"/>
            <a:r>
              <a:rPr lang="en-US" altLang="zh-CN" sz="1400" dirty="0">
                <a:solidFill>
                  <a:srgbClr val="0070C0"/>
                </a:solidFill>
                <a:latin typeface="微软雅黑" panose="020B0503020204020204" pitchFamily="34" charset="-122"/>
                <a:ea typeface="微软雅黑" panose="020B0503020204020204" pitchFamily="34" charset="-122"/>
              </a:rPr>
              <a:t>https://github.com/openai/openai-cookbook/blob/main/examples/Embedding_Wikipedia_articles_for_search.ipynb</a:t>
            </a:r>
          </a:p>
          <a:p>
            <a:pPr lvl="1"/>
            <a:r>
              <a:rPr lang="en-US" altLang="zh-CN" sz="1400" dirty="0">
                <a:solidFill>
                  <a:srgbClr val="0070C0"/>
                </a:solidFill>
                <a:latin typeface="微软雅黑" panose="020B0503020204020204" pitchFamily="34" charset="-122"/>
                <a:ea typeface="微软雅黑" panose="020B0503020204020204" pitchFamily="34" charset="-122"/>
              </a:rPr>
              <a:t>https://github.com/openai/openai-cookbook/blob/main/examples/Embedding_long_inputs.ipynb</a:t>
            </a:r>
          </a:p>
          <a:p>
            <a:r>
              <a:rPr lang="en-US" altLang="zh-CN" sz="1600" b="1" dirty="0" err="1">
                <a:latin typeface="微软雅黑" panose="020B0503020204020204" pitchFamily="34" charset="-122"/>
                <a:ea typeface="微软雅黑" panose="020B0503020204020204" pitchFamily="34" charset="-122"/>
              </a:rPr>
              <a:t>QnA</a:t>
            </a:r>
            <a:r>
              <a:rPr lang="en-US" altLang="zh-CN" sz="1600" b="1" dirty="0">
                <a:latin typeface="微软雅黑" panose="020B0503020204020204" pitchFamily="34" charset="-122"/>
                <a:ea typeface="微软雅黑" panose="020B0503020204020204" pitchFamily="34" charset="-122"/>
              </a:rPr>
              <a:t> Search-Ask</a:t>
            </a:r>
          </a:p>
          <a:p>
            <a:pPr marL="800100" lvl="1" indent="-342900">
              <a:buFont typeface="+mj-lt"/>
              <a:buAutoNum type="arabicPeriod"/>
            </a:pPr>
            <a:r>
              <a:rPr lang="zh-CN" altLang="en-US" sz="1400" dirty="0">
                <a:latin typeface="微软雅黑" panose="020B0503020204020204" pitchFamily="34" charset="-122"/>
                <a:ea typeface="微软雅黑" panose="020B0503020204020204" pitchFamily="34" charset="-122"/>
              </a:rPr>
              <a:t>通过调用 </a:t>
            </a:r>
            <a:r>
              <a:rPr lang="en-US" altLang="zh-CN" sz="1400" dirty="0" err="1">
                <a:latin typeface="微软雅黑" panose="020B0503020204020204" pitchFamily="34" charset="-122"/>
                <a:ea typeface="微软雅黑" panose="020B0503020204020204" pitchFamily="34" charset="-122"/>
              </a:rPr>
              <a:t>openai.Embedding.create</a:t>
            </a:r>
            <a:r>
              <a:rPr lang="en-US" altLang="zh-CN" sz="1400" dirty="0">
                <a:latin typeface="微软雅黑" panose="020B0503020204020204" pitchFamily="34" charset="-122"/>
                <a:ea typeface="微软雅黑" panose="020B0503020204020204" pitchFamily="34" charset="-122"/>
              </a:rPr>
              <a:t> API </a:t>
            </a:r>
            <a:r>
              <a:rPr lang="zh-CN" altLang="en-US" sz="1400" dirty="0">
                <a:highlight>
                  <a:srgbClr val="FFFF00"/>
                </a:highlight>
                <a:latin typeface="微软雅黑" panose="020B0503020204020204" pitchFamily="34" charset="-122"/>
                <a:ea typeface="微软雅黑" panose="020B0503020204020204" pitchFamily="34" charset="-122"/>
              </a:rPr>
              <a:t>向量化问题内容文本</a:t>
            </a:r>
            <a:endParaRPr lang="en-US" altLang="zh-CN" sz="1400" dirty="0">
              <a:highlight>
                <a:srgbClr val="FFFF00"/>
              </a:highlight>
              <a:latin typeface="微软雅黑" panose="020B0503020204020204" pitchFamily="34" charset="-122"/>
              <a:ea typeface="微软雅黑" panose="020B0503020204020204" pitchFamily="34" charset="-122"/>
            </a:endParaRPr>
          </a:p>
          <a:p>
            <a:pPr marL="800100" lvl="1" indent="-342900">
              <a:buFont typeface="+mj-lt"/>
              <a:buAutoNum type="arabicPeriod"/>
            </a:pPr>
            <a:r>
              <a:rPr lang="en-US" altLang="zh-CN" sz="1400" dirty="0">
                <a:latin typeface="微软雅黑" panose="020B0503020204020204" pitchFamily="34" charset="-122"/>
                <a:ea typeface="微软雅黑" panose="020B0503020204020204" pitchFamily="34" charset="-122"/>
              </a:rPr>
              <a:t>Local Vector </a:t>
            </a:r>
            <a:r>
              <a:rPr lang="en-US" sz="1400" dirty="0">
                <a:latin typeface="微软雅黑" panose="020B0503020204020204" pitchFamily="34" charset="-122"/>
                <a:ea typeface="微软雅黑" panose="020B0503020204020204" pitchFamily="34" charset="-122"/>
              </a:rPr>
              <a:t>Search: </a:t>
            </a:r>
            <a:r>
              <a:rPr lang="zh-CN" altLang="en-US" sz="1400" dirty="0">
                <a:latin typeface="微软雅黑" panose="020B0503020204020204" pitchFamily="34" charset="-122"/>
                <a:ea typeface="微软雅黑" panose="020B0503020204020204" pitchFamily="34" charset="-122"/>
              </a:rPr>
              <a:t>在本地预存向量数据库中搜索与</a:t>
            </a:r>
            <a:r>
              <a:rPr lang="zh-CN" altLang="en-US" sz="1400" dirty="0">
                <a:highlight>
                  <a:srgbClr val="FFFF00"/>
                </a:highlight>
                <a:latin typeface="微软雅黑" panose="020B0503020204020204" pitchFamily="34" charset="-122"/>
                <a:ea typeface="微软雅黑" panose="020B0503020204020204" pitchFamily="34" charset="-122"/>
              </a:rPr>
              <a:t>问题向量</a:t>
            </a:r>
            <a:r>
              <a:rPr lang="zh-CN" altLang="en-US" sz="1400" dirty="0">
                <a:latin typeface="微软雅黑" panose="020B0503020204020204" pitchFamily="34" charset="-122"/>
                <a:ea typeface="微软雅黑" panose="020B0503020204020204" pitchFamily="34" charset="-122"/>
              </a:rPr>
              <a:t>相似</a:t>
            </a:r>
            <a:r>
              <a:rPr lang="zh-CN" altLang="en-US" sz="1400" dirty="0">
                <a:highlight>
                  <a:srgbClr val="FFFF00"/>
                </a:highlight>
                <a:latin typeface="微软雅黑" panose="020B0503020204020204" pitchFamily="34" charset="-122"/>
                <a:ea typeface="微软雅黑" panose="020B0503020204020204" pitchFamily="34" charset="-122"/>
              </a:rPr>
              <a:t>文本部分</a:t>
            </a:r>
          </a:p>
          <a:p>
            <a:pPr marL="800100" lvl="1" indent="-342900">
              <a:buFont typeface="+mj-lt"/>
              <a:buAutoNum type="arabicPeriod"/>
            </a:pPr>
            <a:r>
              <a:rPr lang="en-US" sz="1400" dirty="0">
                <a:latin typeface="微软雅黑" panose="020B0503020204020204" pitchFamily="34" charset="-122"/>
                <a:ea typeface="微软雅黑" panose="020B0503020204020204" pitchFamily="34" charset="-122"/>
              </a:rPr>
              <a:t>Ask: </a:t>
            </a:r>
            <a:r>
              <a:rPr lang="zh-CN" altLang="en-US" sz="1400" dirty="0">
                <a:latin typeface="微软雅黑" panose="020B0503020204020204" pitchFamily="34" charset="-122"/>
                <a:ea typeface="微软雅黑" panose="020B0503020204020204" pitchFamily="34" charset="-122"/>
              </a:rPr>
              <a:t>将检索到的</a:t>
            </a:r>
            <a:r>
              <a:rPr lang="zh-CN" altLang="en-US" sz="1400" dirty="0">
                <a:highlight>
                  <a:srgbClr val="FFFF00"/>
                </a:highlight>
                <a:latin typeface="微软雅黑" panose="020B0503020204020204" pitchFamily="34" charset="-122"/>
                <a:ea typeface="微软雅黑" panose="020B0503020204020204" pitchFamily="34" charset="-122"/>
              </a:rPr>
              <a:t>文本部分</a:t>
            </a:r>
            <a:r>
              <a:rPr lang="zh-CN" altLang="en-US" sz="1400" dirty="0">
                <a:latin typeface="微软雅黑" panose="020B0503020204020204" pitchFamily="34" charset="-122"/>
                <a:ea typeface="微软雅黑" panose="020B0503020204020204" pitchFamily="34" charset="-122"/>
              </a:rPr>
              <a:t>发送给 </a:t>
            </a:r>
            <a:r>
              <a:rPr lang="en-US" sz="1400" dirty="0" err="1">
                <a:latin typeface="微软雅黑" panose="020B0503020204020204" pitchFamily="34" charset="-122"/>
                <a:ea typeface="微软雅黑" panose="020B0503020204020204" pitchFamily="34" charset="-122"/>
              </a:rPr>
              <a:t>openai.ChatCompletion</a:t>
            </a:r>
            <a:r>
              <a:rPr 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API </a:t>
            </a:r>
            <a:r>
              <a:rPr lang="zh-CN" altLang="en-US" sz="1400" dirty="0">
                <a:latin typeface="微软雅黑" panose="020B0503020204020204" pitchFamily="34" charset="-122"/>
                <a:ea typeface="微软雅黑" panose="020B0503020204020204" pitchFamily="34" charset="-122"/>
              </a:rPr>
              <a:t>向其提问</a:t>
            </a:r>
            <a:endParaRPr lang="en-US" altLang="zh-CN" sz="1400" dirty="0">
              <a:latin typeface="微软雅黑" panose="020B0503020204020204" pitchFamily="34" charset="-122"/>
              <a:ea typeface="微软雅黑" panose="020B0503020204020204" pitchFamily="34" charset="-122"/>
            </a:endParaRPr>
          </a:p>
          <a:p>
            <a:pPr lvl="1"/>
            <a:r>
              <a:rPr lang="en-US" altLang="zh-CN" sz="1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https://github.com/openai/openai-cookbook/blob/main/examples/Question_answering_using_embeddings.ipynb</a:t>
            </a:r>
            <a:endParaRPr lang="en-US" altLang="zh-CN" sz="1400" dirty="0">
              <a:solidFill>
                <a:srgbClr val="0070C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800100" lvl="1" indent="-342900">
              <a:buFont typeface="+mj-lt"/>
              <a:buAutoNum type="arabicPeriod"/>
            </a:pPr>
            <a:endParaRPr lang="en-US" sz="1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210810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a:xfrm>
            <a:off x="838200" y="174172"/>
            <a:ext cx="8596668" cy="757645"/>
          </a:xfrm>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027611"/>
            <a:ext cx="10515600" cy="5569131"/>
          </a:xfrm>
        </p:spPr>
        <p:txBody>
          <a:bodyPr>
            <a:normAutofit fontScale="550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可用</a:t>
            </a:r>
            <a:endParaRPr lang="en-US" altLang="zh-CN" sz="2600" b="1" dirty="0">
              <a:latin typeface="微软雅黑" panose="020B0503020204020204" pitchFamily="34" charset="-122"/>
              <a:ea typeface="微软雅黑" panose="020B0503020204020204" pitchFamily="34" charset="-122"/>
            </a:endParaRPr>
          </a:p>
          <a:p>
            <a:pPr lvl="2"/>
            <a:r>
              <a:rPr lang="en-US" altLang="zh-CN" sz="2400" b="1" dirty="0">
                <a:latin typeface="微软雅黑" panose="020B0503020204020204" pitchFamily="34" charset="-122"/>
                <a:ea typeface="微软雅黑" panose="020B0503020204020204" pitchFamily="34" charset="-122"/>
              </a:rPr>
              <a:t>AKS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Container</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SaaS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PaaS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VM</a:t>
            </a: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9367</TotalTime>
  <Words>7533</Words>
  <Application>Microsoft Office PowerPoint</Application>
  <PresentationFormat>Widescreen</PresentationFormat>
  <Paragraphs>585</Paragraphs>
  <Slides>48</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48</vt:i4>
      </vt:variant>
    </vt:vector>
  </HeadingPairs>
  <TitlesOfParts>
    <vt:vector size="54" baseType="lpstr">
      <vt:lpstr>微软雅黑</vt:lpstr>
      <vt:lpstr>微软雅黑</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特别鸣谢</vt:lpstr>
      <vt:lpstr>向量基本概念</vt:lpstr>
      <vt:lpstr>回顾传统数据库索引</vt:lpstr>
      <vt:lpstr>向量(数据库)索引（略懂，理解不够严谨专业）</vt:lpstr>
      <vt:lpstr>倒排索引简介</vt:lpstr>
      <vt:lpstr>向量索引 HNSW 简介</vt:lpstr>
      <vt:lpstr>基于 OpenAI Embeddings 向量检索使用场景</vt:lpstr>
      <vt:lpstr>本次评测产品选型</vt:lpstr>
      <vt:lpstr>本次评测产品向量支持概况</vt:lpstr>
      <vt:lpstr>研发工具及生态</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无并发交叉对比测试过程性能监控</vt:lpstr>
      <vt:lpstr>场景3: 无并发 Qdrant HNSW 225K Local: Grpc vs SK Http  </vt:lpstr>
      <vt:lpstr>场景3: 无并发 Qdrant HNSW Cosine 225K Remote: Grpc vs SK Http  </vt:lpstr>
      <vt:lpstr>场景4: 无并发Qdrant HNSW Cosine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优劣分析（个人经验）</vt:lpstr>
      <vt:lpstr>Qdrant 优劣分析 续（个人发现）</vt:lpstr>
      <vt:lpstr>Milvus 优劣分析（个人经验）</vt:lpstr>
      <vt:lpstr>GitHub OpenAI cookbook/MS SK 向量数据库推荐选型</vt:lpstr>
      <vt:lpstr>GitHub OpenAI cookbook 首推1之 Chroma（色度）</vt:lpstr>
      <vt:lpstr>GitHub OpenAI cookbook 推荐3之 Weaviate（磨损率）</vt:lpstr>
      <vt:lpstr>GitHub OpenAI cookbook 推荐4之 milvus（ 鸢 ）</vt:lpstr>
      <vt:lpstr>GitHub OpenAI cookbook 推荐4之 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实操提示</vt:lpstr>
      <vt:lpstr>探讨SQL Server向量存取（仅供参考）</vt:lpstr>
      <vt:lpstr>探讨Azure SQL Dedicated pool分布式向量检索（仅供参考）</vt:lpstr>
      <vt:lpstr>实操演示</vt:lpstr>
      <vt:lpstr>探讨分布式数据库分库分表挑战</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1229</cp:revision>
  <dcterms:created xsi:type="dcterms:W3CDTF">2023-04-24T08:38:56Z</dcterms:created>
  <dcterms:modified xsi:type="dcterms:W3CDTF">2023-05-11T23:11:40Z</dcterms:modified>
</cp:coreProperties>
</file>

<file path=docProps/thumbnail.jpeg>
</file>